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256" r:id="rId3"/>
    <p:sldId id="258" r:id="rId4"/>
    <p:sldId id="262" r:id="rId5"/>
    <p:sldId id="263" r:id="rId6"/>
    <p:sldId id="264" r:id="rId7"/>
    <p:sldId id="265" r:id="rId8"/>
    <p:sldId id="266" r:id="rId9"/>
    <p:sldId id="270" r:id="rId10"/>
    <p:sldId id="271" r:id="rId11"/>
    <p:sldId id="272" r:id="rId12"/>
    <p:sldId id="273" r:id="rId13"/>
    <p:sldId id="274" r:id="rId14"/>
    <p:sldId id="275" r:id="rId15"/>
    <p:sldId id="276" r:id="rId16"/>
    <p:sldId id="277"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1pPr>
    <a:lvl2pPr marL="0" marR="0" indent="2286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2pPr>
    <a:lvl3pPr marL="0" marR="0" indent="4572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3pPr>
    <a:lvl4pPr marL="0" marR="0" indent="6858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4pPr>
    <a:lvl5pPr marL="0" marR="0" indent="9144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5pPr>
    <a:lvl6pPr marL="0" marR="0" indent="11430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6pPr>
    <a:lvl7pPr marL="0" marR="0" indent="13716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7pPr>
    <a:lvl8pPr marL="0" marR="0" indent="16002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8pPr>
    <a:lvl9pPr marL="0" marR="0" indent="182880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97D84"/>
    <a:srgbClr val="2828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7"/>
    <p:restoredTop sz="95017"/>
  </p:normalViewPr>
  <p:slideViewPr>
    <p:cSldViewPr snapToGrid="0" snapToObjects="1">
      <p:cViewPr>
        <p:scale>
          <a:sx n="40" d="100"/>
          <a:sy n="40" d="100"/>
        </p:scale>
        <p:origin x="680" y="52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oleObject" Target="../embeddings/oleObject1.bin"/><Relationship Id="rId5" Type="http://schemas.openxmlformats.org/officeDocument/2006/relationships/chartUserShapes" Target="../drawings/drawing1.xml"/><Relationship Id="rId1" Type="http://schemas.microsoft.com/office/2011/relationships/chartStyle" Target="style1.xml"/><Relationship Id="rId2" Type="http://schemas.microsoft.com/office/2011/relationships/chartColorStyle" Target="colors1.xm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embeddings/oleObject4.bin"/></Relationships>
</file>

<file path=ppt/charts/_rels/chart7.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F56C2E"/>
            </a:solidFill>
            <a:ln w="12700" cap="flat">
              <a:noFill/>
              <a:miter lim="400000"/>
            </a:ln>
            <a:effectLst/>
          </c:spPr>
          <c:dPt>
            <c:idx val="0"/>
            <c:bubble3D val="0"/>
            <c:spPr>
              <a:solidFill>
                <a:srgbClr val="00B0F0"/>
              </a:solidFill>
              <a:ln w="12700" cap="flat">
                <a:noFill/>
                <a:miter lim="400000"/>
              </a:ln>
              <a:effectLst/>
            </c:spPr>
          </c:dPt>
          <c:dPt>
            <c:idx val="1"/>
            <c:bubble3D val="0"/>
            <c:spPr>
              <a:solidFill>
                <a:srgbClr val="EDEEF0"/>
              </a:solidFill>
              <a:ln w="12700" cap="flat">
                <a:noFill/>
                <a:miter lim="400000"/>
              </a:ln>
              <a:effectLst/>
            </c:spPr>
          </c:dPt>
          <c:cat>
            <c:strRef>
              <c:f>Sheet1!$B$1:$C$1</c:f>
              <c:strCache>
                <c:ptCount val="2"/>
                <c:pt idx="0">
                  <c:v>April</c:v>
                </c:pt>
                <c:pt idx="1">
                  <c:v>May</c:v>
                </c:pt>
              </c:strCache>
            </c:strRef>
          </c:cat>
          <c:val>
            <c:numRef>
              <c:f>Sheet1!$B$2:$C$2</c:f>
              <c:numCache>
                <c:formatCode>General</c:formatCode>
                <c:ptCount val="2"/>
                <c:pt idx="0">
                  <c:v>80.0</c:v>
                </c:pt>
                <c:pt idx="1">
                  <c:v>20.0</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autoTitleDeleted val="1"/>
    <c:plotArea>
      <c:layout>
        <c:manualLayout>
          <c:layoutTarget val="inner"/>
          <c:xMode val="edge"/>
          <c:yMode val="edge"/>
          <c:x val="0.005"/>
          <c:y val="0.005"/>
          <c:w val="0.99"/>
          <c:h val="0.9875"/>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hade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5FA-48C7-814C-EB63FDC85B93}"/>
              </c:ext>
            </c:extLst>
          </c:dPt>
          <c:dPt>
            <c:idx val="1"/>
            <c:bubble3D val="0"/>
            <c:spPr>
              <a:solidFill>
                <a:srgbClr val="00B0F0"/>
              </a:solidFill>
              <a:ln w="19050">
                <a:solidFill>
                  <a:schemeClr val="lt1"/>
                </a:solidFill>
              </a:ln>
              <a:effectLst/>
            </c:spPr>
            <c:extLst xmlns:c16r2="http://schemas.microsoft.com/office/drawing/2015/06/chart">
              <c:ext xmlns:c16="http://schemas.microsoft.com/office/drawing/2014/chart" uri="{C3380CC4-5D6E-409C-BE32-E72D297353CC}">
                <c16:uniqueId val="{00000003-C5FA-48C7-814C-EB63FDC85B93}"/>
              </c:ext>
            </c:extLst>
          </c:dPt>
          <c:dPt>
            <c:idx val="2"/>
            <c:bubble3D val="0"/>
            <c:spPr>
              <a:solidFill>
                <a:schemeClr val="accent1">
                  <a:tint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C5FA-48C7-814C-EB63FDC85B93}"/>
              </c:ext>
            </c:extLst>
          </c:dPt>
          <c:dLbls>
            <c:dLbl>
              <c:idx val="0"/>
              <c:layout>
                <c:manualLayout>
                  <c:x val="-0.145963447876725"/>
                  <c:y val="0.11449948379479"/>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822683594348563"/>
                  <c:y val="-0.137820176435819"/>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39752077336693"/>
                  <c:y val="-0.0847490244312438"/>
                </c:manualLayout>
              </c:layout>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0594299869516048"/>
                      <c:h val="0.0633852019762025"/>
                    </c:manualLayout>
                  </c15:layout>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Sheet2!$C$7:$C$9</c:f>
              <c:strCache>
                <c:ptCount val="3"/>
                <c:pt idx="0">
                  <c:v>FTE's Added</c:v>
                </c:pt>
                <c:pt idx="1">
                  <c:v>Pending FTE Additions</c:v>
                </c:pt>
                <c:pt idx="2">
                  <c:v>FTE Needed</c:v>
                </c:pt>
              </c:strCache>
            </c:strRef>
          </c:cat>
          <c:val>
            <c:numRef>
              <c:f>Sheet2!$D$7:$D$9</c:f>
              <c:numCache>
                <c:formatCode>General</c:formatCode>
                <c:ptCount val="3"/>
                <c:pt idx="0">
                  <c:v>250.0</c:v>
                </c:pt>
                <c:pt idx="1">
                  <c:v>100.0</c:v>
                </c:pt>
                <c:pt idx="2">
                  <c:v>416.0</c:v>
                </c:pt>
              </c:numCache>
            </c:numRef>
          </c:val>
          <c:extLst xmlns:c16r2="http://schemas.microsoft.com/office/drawing/2015/06/chart">
            <c:ext xmlns:c16="http://schemas.microsoft.com/office/drawing/2014/chart" uri="{C3380CC4-5D6E-409C-BE32-E72D297353CC}">
              <c16:uniqueId val="{00000006-C5FA-48C7-814C-EB63FDC85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100" baseline="0">
              <a:solidFill>
                <a:srgbClr val="282828"/>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Sheet2!$N$14</c:f>
              <c:strCache>
                <c:ptCount val="1"/>
                <c:pt idx="0">
                  <c:v>Calls (Accepted)</c:v>
                </c:pt>
              </c:strCache>
            </c:strRef>
          </c:tx>
          <c:spPr>
            <a:solidFill>
              <a:srgbClr val="00B0F0"/>
            </a:solidFill>
            <a:ln>
              <a:noFill/>
            </a:ln>
            <a:effectLst>
              <a:outerShdw blurRad="12700" dist="12700" dir="5400000" rotWithShape="0">
                <a:srgbClr val="000000">
                  <a:alpha val="50000"/>
                </a:srgbClr>
              </a:outerShdw>
            </a:effectLst>
          </c:spPr>
          <c:invertIfNegative val="0"/>
          <c:dPt>
            <c:idx val="0"/>
            <c:invertIfNegative val="0"/>
            <c:bubble3D val="0"/>
            <c:spPr>
              <a:solidFill>
                <a:srgbClr val="0070C0"/>
              </a:solidFill>
              <a:ln>
                <a:noFill/>
              </a:ln>
              <a:effectLst>
                <a:outerShdw blurRad="12700" dist="12700" dir="5400000" rotWithShape="0">
                  <a:srgbClr val="000000">
                    <a:alpha val="50000"/>
                  </a:srgbClr>
                </a:outerShdw>
              </a:effectLst>
            </c:spPr>
          </c:dPt>
          <c:dPt>
            <c:idx val="1"/>
            <c:invertIfNegative val="0"/>
            <c:bubble3D val="0"/>
            <c:spPr>
              <a:solidFill>
                <a:srgbClr val="00B0F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95B9-472E-ADDC-8FB8341068D3}"/>
              </c:ext>
            </c:extLst>
          </c:dPt>
          <c:cat>
            <c:numRef>
              <c:f>Sheet2!$M$15:$M$16</c:f>
              <c:numCache>
                <c:formatCode>General</c:formatCode>
                <c:ptCount val="2"/>
                <c:pt idx="0">
                  <c:v>2015.0</c:v>
                </c:pt>
                <c:pt idx="1">
                  <c:v>2017.0</c:v>
                </c:pt>
              </c:numCache>
            </c:numRef>
          </c:cat>
          <c:val>
            <c:numRef>
              <c:f>Sheet2!$N$15:$N$16</c:f>
              <c:numCache>
                <c:formatCode>General</c:formatCode>
                <c:ptCount val="2"/>
                <c:pt idx="0">
                  <c:v>162235.0</c:v>
                </c:pt>
                <c:pt idx="1">
                  <c:v>177935.0</c:v>
                </c:pt>
              </c:numCache>
            </c:numRef>
          </c:val>
          <c:extLst xmlns:c16r2="http://schemas.microsoft.com/office/drawing/2015/06/chart">
            <c:ext xmlns:c16="http://schemas.microsoft.com/office/drawing/2014/chart" uri="{C3380CC4-5D6E-409C-BE32-E72D297353CC}">
              <c16:uniqueId val="{00000002-95B9-472E-ADDC-8FB8341068D3}"/>
            </c:ext>
          </c:extLst>
        </c:ser>
        <c:dLbls>
          <c:showLegendKey val="0"/>
          <c:showVal val="0"/>
          <c:showCatName val="0"/>
          <c:showSerName val="0"/>
          <c:showPercent val="0"/>
          <c:showBubbleSize val="0"/>
        </c:dLbls>
        <c:gapWidth val="100"/>
        <c:overlap val="-24"/>
        <c:axId val="1857377424"/>
        <c:axId val="1857380176"/>
      </c:barChart>
      <c:catAx>
        <c:axId val="18573774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1" i="0" u="none" strike="noStrike" kern="1200" baseline="0">
                <a:solidFill>
                  <a:schemeClr val="lt1">
                    <a:lumMod val="85000"/>
                  </a:schemeClr>
                </a:solidFill>
                <a:latin typeface="+mn-lt"/>
                <a:ea typeface="+mn-ea"/>
                <a:cs typeface="+mn-cs"/>
              </a:defRPr>
            </a:pPr>
            <a:endParaRPr lang="en-US"/>
          </a:p>
        </c:txPr>
        <c:crossAx val="1857380176"/>
        <c:crosses val="autoZero"/>
        <c:auto val="1"/>
        <c:lblAlgn val="ctr"/>
        <c:lblOffset val="100"/>
        <c:noMultiLvlLbl val="0"/>
      </c:catAx>
      <c:valAx>
        <c:axId val="185738017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857377424"/>
        <c:crosses val="autoZero"/>
        <c:crossBetween val="between"/>
      </c:valAx>
      <c:spPr>
        <a:noFill/>
        <a:ln>
          <a:noFill/>
        </a:ln>
        <a:effectLst/>
      </c:spPr>
    </c:plotArea>
    <c:plotVisOnly val="1"/>
    <c:dispBlanksAs val="gap"/>
    <c:showDLblsOverMax val="0"/>
  </c:chart>
  <c:spPr>
    <a:solidFill>
      <a:schemeClr val="accent1">
        <a:lumMod val="20000"/>
        <a:lumOff val="80000"/>
        <a:alpha val="80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100" baseline="0">
              <a:solidFill>
                <a:srgbClr val="282828"/>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Sheet2!$N$10</c:f>
              <c:strCache>
                <c:ptCount val="1"/>
                <c:pt idx="0">
                  <c:v>Referrals</c:v>
                </c:pt>
              </c:strCache>
            </c:strRef>
          </c:tx>
          <c:spPr>
            <a:gradFill rotWithShape="1">
              <a:gsLst>
                <a:gs pos="0">
                  <a:schemeClr val="accent1">
                    <a:tint val="100000"/>
                    <a:shade val="100000"/>
                    <a:satMod val="129999"/>
                  </a:schemeClr>
                </a:gs>
                <a:gs pos="100000">
                  <a:schemeClr val="accent1">
                    <a:tint val="50000"/>
                    <a:shade val="100000"/>
                    <a:satMod val="350000"/>
                  </a:schemeClr>
                </a:gs>
              </a:gsLst>
              <a:lin ang="16200000" scaled="0"/>
            </a:gradFill>
            <a:ln>
              <a:noFill/>
            </a:ln>
            <a:effectLst>
              <a:outerShdw blurRad="12700" dist="12700" dir="5400000" rotWithShape="0">
                <a:srgbClr val="000000">
                  <a:alpha val="50000"/>
                </a:srgbClr>
              </a:outerShdw>
            </a:effectLst>
          </c:spPr>
          <c:invertIfNegative val="0"/>
          <c:dPt>
            <c:idx val="0"/>
            <c:invertIfNegative val="0"/>
            <c:bubble3D val="0"/>
            <c:spPr>
              <a:solidFill>
                <a:srgbClr val="0070C0"/>
              </a:solidFill>
              <a:ln>
                <a:noFill/>
              </a:ln>
              <a:effectLst>
                <a:outerShdw blurRad="12700" dist="12700" dir="5400000" rotWithShape="0">
                  <a:srgbClr val="000000">
                    <a:alpha val="50000"/>
                  </a:srgbClr>
                </a:outerShdw>
              </a:effectLst>
            </c:spPr>
          </c:dPt>
          <c:dPt>
            <c:idx val="1"/>
            <c:invertIfNegative val="0"/>
            <c:bubble3D val="0"/>
            <c:spPr>
              <a:solidFill>
                <a:srgbClr val="00B0F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C55B-4D60-BBA9-B1142D44CCA1}"/>
              </c:ext>
            </c:extLst>
          </c:dPt>
          <c:cat>
            <c:numRef>
              <c:f>Sheet2!$M$11:$M$12</c:f>
              <c:numCache>
                <c:formatCode>General</c:formatCode>
                <c:ptCount val="2"/>
                <c:pt idx="0">
                  <c:v>2015.0</c:v>
                </c:pt>
                <c:pt idx="1">
                  <c:v>2017.0</c:v>
                </c:pt>
              </c:numCache>
            </c:numRef>
          </c:cat>
          <c:val>
            <c:numRef>
              <c:f>Sheet2!$N$11:$N$12</c:f>
              <c:numCache>
                <c:formatCode>General</c:formatCode>
                <c:ptCount val="2"/>
                <c:pt idx="0">
                  <c:v>90784.0</c:v>
                </c:pt>
                <c:pt idx="1">
                  <c:v>104395.0</c:v>
                </c:pt>
              </c:numCache>
            </c:numRef>
          </c:val>
          <c:extLst xmlns:c16r2="http://schemas.microsoft.com/office/drawing/2015/06/chart">
            <c:ext xmlns:c16="http://schemas.microsoft.com/office/drawing/2014/chart" uri="{C3380CC4-5D6E-409C-BE32-E72D297353CC}">
              <c16:uniqueId val="{00000002-C55B-4D60-BBA9-B1142D44CCA1}"/>
            </c:ext>
          </c:extLst>
        </c:ser>
        <c:dLbls>
          <c:showLegendKey val="0"/>
          <c:showVal val="0"/>
          <c:showCatName val="0"/>
          <c:showSerName val="0"/>
          <c:showPercent val="0"/>
          <c:showBubbleSize val="0"/>
        </c:dLbls>
        <c:gapWidth val="100"/>
        <c:overlap val="-24"/>
        <c:axId val="1857408432"/>
        <c:axId val="1857411184"/>
      </c:barChart>
      <c:catAx>
        <c:axId val="18574084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1" i="0" u="none" strike="noStrike" kern="1200" baseline="0">
                <a:solidFill>
                  <a:schemeClr val="lt1">
                    <a:lumMod val="85000"/>
                  </a:schemeClr>
                </a:solidFill>
                <a:latin typeface="+mn-lt"/>
                <a:ea typeface="+mn-ea"/>
                <a:cs typeface="+mn-cs"/>
              </a:defRPr>
            </a:pPr>
            <a:endParaRPr lang="en-US"/>
          </a:p>
        </c:txPr>
        <c:crossAx val="1857411184"/>
        <c:crosses val="autoZero"/>
        <c:auto val="1"/>
        <c:lblAlgn val="ctr"/>
        <c:lblOffset val="100"/>
        <c:noMultiLvlLbl val="0"/>
      </c:catAx>
      <c:valAx>
        <c:axId val="1857411184"/>
        <c:scaling>
          <c:orientation val="minMax"/>
          <c:min val="8750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857408432"/>
        <c:crosses val="autoZero"/>
        <c:crossBetween val="between"/>
      </c:valAx>
      <c:spPr>
        <a:noFill/>
        <a:ln>
          <a:noFill/>
        </a:ln>
        <a:effectLst/>
      </c:spPr>
    </c:plotArea>
    <c:plotVisOnly val="1"/>
    <c:dispBlanksAs val="gap"/>
    <c:showDLblsOverMax val="0"/>
  </c:chart>
  <c:spPr>
    <a:solidFill>
      <a:schemeClr val="accent1">
        <a:lumMod val="20000"/>
        <a:lumOff val="80000"/>
        <a:alpha val="80000"/>
      </a:schemeClr>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spc="100" baseline="0">
              <a:solidFill>
                <a:srgbClr val="282828"/>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Sheet2!$Q$10</c:f>
              <c:strCache>
                <c:ptCount val="1"/>
                <c:pt idx="0">
                  <c:v>Assessments</c:v>
                </c:pt>
              </c:strCache>
            </c:strRef>
          </c:tx>
          <c:spPr>
            <a:gradFill rotWithShape="1">
              <a:gsLst>
                <a:gs pos="0">
                  <a:schemeClr val="accent1">
                    <a:tint val="100000"/>
                    <a:shade val="100000"/>
                    <a:satMod val="129999"/>
                  </a:schemeClr>
                </a:gs>
                <a:gs pos="100000">
                  <a:schemeClr val="accent1">
                    <a:tint val="50000"/>
                    <a:shade val="100000"/>
                    <a:satMod val="350000"/>
                  </a:schemeClr>
                </a:gs>
              </a:gsLst>
              <a:lin ang="16200000" scaled="0"/>
            </a:gradFill>
            <a:ln>
              <a:noFill/>
            </a:ln>
            <a:effectLst>
              <a:outerShdw blurRad="12700" dist="12700" dir="5400000" rotWithShape="0">
                <a:srgbClr val="000000">
                  <a:alpha val="50000"/>
                </a:srgbClr>
              </a:outerShdw>
            </a:effectLst>
          </c:spPr>
          <c:invertIfNegative val="0"/>
          <c:dPt>
            <c:idx val="0"/>
            <c:invertIfNegative val="0"/>
            <c:bubble3D val="0"/>
            <c:spPr>
              <a:solidFill>
                <a:srgbClr val="0070C0"/>
              </a:solidFill>
              <a:ln>
                <a:noFill/>
              </a:ln>
              <a:effectLst>
                <a:outerShdw blurRad="12700" dist="12700" dir="5400000" rotWithShape="0">
                  <a:srgbClr val="000000">
                    <a:alpha val="50000"/>
                  </a:srgbClr>
                </a:outerShdw>
              </a:effectLst>
            </c:spPr>
          </c:dPt>
          <c:dPt>
            <c:idx val="1"/>
            <c:invertIfNegative val="0"/>
            <c:bubble3D val="0"/>
            <c:spPr>
              <a:solidFill>
                <a:srgbClr val="00B0F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0BC8-4FDE-A781-7FA36FCA9606}"/>
              </c:ext>
            </c:extLst>
          </c:dPt>
          <c:cat>
            <c:numRef>
              <c:f>Sheet2!$P$11:$P$12</c:f>
              <c:numCache>
                <c:formatCode>General</c:formatCode>
                <c:ptCount val="2"/>
                <c:pt idx="0">
                  <c:v>2015.0</c:v>
                </c:pt>
                <c:pt idx="1">
                  <c:v>2017.0</c:v>
                </c:pt>
              </c:numCache>
            </c:numRef>
          </c:cat>
          <c:val>
            <c:numRef>
              <c:f>Sheet2!$Q$11:$Q$12</c:f>
              <c:numCache>
                <c:formatCode>General</c:formatCode>
                <c:ptCount val="2"/>
                <c:pt idx="0">
                  <c:v>33607.0</c:v>
                </c:pt>
                <c:pt idx="1">
                  <c:v>37622.0</c:v>
                </c:pt>
              </c:numCache>
            </c:numRef>
          </c:val>
          <c:extLst xmlns:c16r2="http://schemas.microsoft.com/office/drawing/2015/06/chart">
            <c:ext xmlns:c16="http://schemas.microsoft.com/office/drawing/2014/chart" uri="{C3380CC4-5D6E-409C-BE32-E72D297353CC}">
              <c16:uniqueId val="{00000002-0BC8-4FDE-A781-7FA36FCA9606}"/>
            </c:ext>
          </c:extLst>
        </c:ser>
        <c:dLbls>
          <c:showLegendKey val="0"/>
          <c:showVal val="0"/>
          <c:showCatName val="0"/>
          <c:showSerName val="0"/>
          <c:showPercent val="0"/>
          <c:showBubbleSize val="0"/>
        </c:dLbls>
        <c:gapWidth val="100"/>
        <c:overlap val="-24"/>
        <c:axId val="1857434176"/>
        <c:axId val="1857436928"/>
      </c:barChart>
      <c:catAx>
        <c:axId val="185743417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1" i="0" u="none" strike="noStrike" kern="1200" baseline="0">
                <a:solidFill>
                  <a:schemeClr val="lt1">
                    <a:lumMod val="85000"/>
                  </a:schemeClr>
                </a:solidFill>
                <a:latin typeface="+mn-lt"/>
                <a:ea typeface="+mn-ea"/>
                <a:cs typeface="+mn-cs"/>
              </a:defRPr>
            </a:pPr>
            <a:endParaRPr lang="en-US"/>
          </a:p>
        </c:txPr>
        <c:crossAx val="1857436928"/>
        <c:crosses val="autoZero"/>
        <c:auto val="1"/>
        <c:lblAlgn val="ctr"/>
        <c:lblOffset val="100"/>
        <c:noMultiLvlLbl val="0"/>
      </c:catAx>
      <c:valAx>
        <c:axId val="1857436928"/>
        <c:scaling>
          <c:orientation val="minMax"/>
          <c:min val="3300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1857434176"/>
        <c:crosses val="autoZero"/>
        <c:crossBetween val="between"/>
      </c:valAx>
      <c:spPr>
        <a:noFill/>
        <a:ln>
          <a:noFill/>
        </a:ln>
        <a:effectLst/>
      </c:spPr>
    </c:plotArea>
    <c:plotVisOnly val="1"/>
    <c:dispBlanksAs val="gap"/>
    <c:showDLblsOverMax val="0"/>
  </c:chart>
  <c:spPr>
    <a:solidFill>
      <a:schemeClr val="accent1">
        <a:lumMod val="20000"/>
        <a:lumOff val="80000"/>
        <a:alpha val="80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ctr">
              <a:defRPr sz="2200" b="1" i="0" u="none" strike="noStrike" kern="1200" spc="0" baseline="0">
                <a:solidFill>
                  <a:srgbClr val="282828"/>
                </a:solidFill>
                <a:latin typeface="+mn-lt"/>
                <a:ea typeface="+mn-ea"/>
                <a:cs typeface="+mn-cs"/>
              </a:defRPr>
            </a:pPr>
            <a:r>
              <a:rPr lang="en-US" sz="2200" b="1">
                <a:solidFill>
                  <a:srgbClr val="282828"/>
                </a:solidFill>
              </a:rPr>
              <a:t>CO Timely Investigation Closure</a:t>
            </a:r>
          </a:p>
        </c:rich>
      </c:tx>
      <c:layout>
        <c:manualLayout>
          <c:xMode val="edge"/>
          <c:yMode val="edge"/>
          <c:x val="0.179929488653075"/>
          <c:y val="0.0216030546296731"/>
        </c:manualLayout>
      </c:layout>
      <c:overlay val="0"/>
      <c:spPr>
        <a:noFill/>
        <a:ln>
          <a:noFill/>
        </a:ln>
        <a:effectLst/>
      </c:spPr>
      <c:txPr>
        <a:bodyPr rot="0" spcFirstLastPara="1" vertOverflow="ellipsis" vert="horz" wrap="square" anchor="ctr" anchorCtr="1"/>
        <a:lstStyle/>
        <a:p>
          <a:pPr algn="ctr">
            <a:defRPr sz="2200" b="1" i="0" u="none" strike="noStrike" kern="1200" spc="0" baseline="0">
              <a:solidFill>
                <a:srgbClr val="282828"/>
              </a:solidFill>
              <a:latin typeface="+mn-lt"/>
              <a:ea typeface="+mn-ea"/>
              <a:cs typeface="+mn-cs"/>
            </a:defRPr>
          </a:pPr>
          <a:endParaRPr lang="en-US"/>
        </a:p>
      </c:txPr>
    </c:title>
    <c:autoTitleDeleted val="0"/>
    <c:plotArea>
      <c:layout>
        <c:manualLayout>
          <c:layoutTarget val="inner"/>
          <c:xMode val="edge"/>
          <c:yMode val="edge"/>
          <c:x val="0.105668420698337"/>
          <c:y val="0.149538763591007"/>
          <c:w val="0.894139445467233"/>
          <c:h val="0.781522910295062"/>
        </c:manualLayout>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Sheet1!$A$2</c:f>
              <c:strCache>
                <c:ptCount val="1"/>
                <c:pt idx="0">
                  <c:v>Timely Investigation Closure</c:v>
                </c:pt>
              </c:strCache>
            </c:strRef>
          </c:cat>
          <c:val>
            <c:numRef>
              <c:f>Sheet1!$B$2</c:f>
              <c:numCache>
                <c:formatCode>0.00%</c:formatCode>
                <c:ptCount val="1"/>
                <c:pt idx="0">
                  <c:v>0.869</c:v>
                </c:pt>
              </c:numCache>
            </c:numRef>
          </c:val>
          <c:extLst xmlns:c16r2="http://schemas.microsoft.com/office/drawing/2015/06/chart">
            <c:ext xmlns:c16="http://schemas.microsoft.com/office/drawing/2014/chart" uri="{C3380CC4-5D6E-409C-BE32-E72D297353CC}">
              <c16:uniqueId val="{00000000-1B5E-494F-A59A-EC8A2B328714}"/>
            </c:ext>
          </c:extLst>
        </c:ser>
        <c:ser>
          <c:idx val="1"/>
          <c:order val="1"/>
          <c:tx>
            <c:strRef>
              <c:f>Sheet1!$C$1</c:f>
              <c:strCache>
                <c:ptCount val="1"/>
                <c:pt idx="0">
                  <c:v>2016</c:v>
                </c:pt>
              </c:strCache>
            </c:strRef>
          </c:tx>
          <c:spPr>
            <a:solidFill>
              <a:srgbClr val="0070C0"/>
            </a:solidFill>
            <a:ln>
              <a:noFill/>
            </a:ln>
            <a:effectLst/>
          </c:spPr>
          <c:invertIfNegative val="0"/>
          <c:cat>
            <c:strRef>
              <c:f>Sheet1!$A$2</c:f>
              <c:strCache>
                <c:ptCount val="1"/>
                <c:pt idx="0">
                  <c:v>Timely Investigation Closure</c:v>
                </c:pt>
              </c:strCache>
            </c:strRef>
          </c:cat>
          <c:val>
            <c:numRef>
              <c:f>Sheet1!$C$2</c:f>
              <c:numCache>
                <c:formatCode>0.00%</c:formatCode>
                <c:ptCount val="1"/>
                <c:pt idx="0">
                  <c:v>0.894</c:v>
                </c:pt>
              </c:numCache>
            </c:numRef>
          </c:val>
          <c:extLst xmlns:c16r2="http://schemas.microsoft.com/office/drawing/2015/06/chart">
            <c:ext xmlns:c16="http://schemas.microsoft.com/office/drawing/2014/chart" uri="{C3380CC4-5D6E-409C-BE32-E72D297353CC}">
              <c16:uniqueId val="{00000001-1B5E-494F-A59A-EC8A2B328714}"/>
            </c:ext>
          </c:extLst>
        </c:ser>
        <c:ser>
          <c:idx val="2"/>
          <c:order val="2"/>
          <c:tx>
            <c:strRef>
              <c:f>Sheet1!$D$1</c:f>
              <c:strCache>
                <c:ptCount val="1"/>
                <c:pt idx="0">
                  <c:v>2017</c:v>
                </c:pt>
              </c:strCache>
            </c:strRef>
          </c:tx>
          <c:spPr>
            <a:solidFill>
              <a:srgbClr val="00B0F0"/>
            </a:solidFill>
            <a:ln>
              <a:noFill/>
            </a:ln>
            <a:effectLst/>
          </c:spPr>
          <c:invertIfNegative val="0"/>
          <c:cat>
            <c:strRef>
              <c:f>Sheet1!$A$2</c:f>
              <c:strCache>
                <c:ptCount val="1"/>
                <c:pt idx="0">
                  <c:v>Timely Investigation Closure</c:v>
                </c:pt>
              </c:strCache>
            </c:strRef>
          </c:cat>
          <c:val>
            <c:numRef>
              <c:f>Sheet1!$D$2</c:f>
              <c:numCache>
                <c:formatCode>0.00%</c:formatCode>
                <c:ptCount val="1"/>
                <c:pt idx="0">
                  <c:v>0.931</c:v>
                </c:pt>
              </c:numCache>
            </c:numRef>
          </c:val>
          <c:extLst xmlns:c16r2="http://schemas.microsoft.com/office/drawing/2015/06/chart">
            <c:ext xmlns:c16="http://schemas.microsoft.com/office/drawing/2014/chart" uri="{C3380CC4-5D6E-409C-BE32-E72D297353CC}">
              <c16:uniqueId val="{00000002-1B5E-494F-A59A-EC8A2B328714}"/>
            </c:ext>
          </c:extLst>
        </c:ser>
        <c:dLbls>
          <c:showLegendKey val="0"/>
          <c:showVal val="0"/>
          <c:showCatName val="0"/>
          <c:showSerName val="0"/>
          <c:showPercent val="0"/>
          <c:showBubbleSize val="0"/>
        </c:dLbls>
        <c:gapWidth val="219"/>
        <c:overlap val="-27"/>
        <c:axId val="1857447040"/>
        <c:axId val="1857449248"/>
      </c:barChart>
      <c:catAx>
        <c:axId val="1857447040"/>
        <c:scaling>
          <c:orientation val="minMax"/>
        </c:scaling>
        <c:delete val="1"/>
        <c:axPos val="b"/>
        <c:numFmt formatCode="General" sourceLinked="1"/>
        <c:majorTickMark val="none"/>
        <c:minorTickMark val="none"/>
        <c:tickLblPos val="nextTo"/>
        <c:crossAx val="1857449248"/>
        <c:crosses val="autoZero"/>
        <c:auto val="1"/>
        <c:lblAlgn val="ctr"/>
        <c:lblOffset val="100"/>
        <c:noMultiLvlLbl val="0"/>
      </c:catAx>
      <c:valAx>
        <c:axId val="1857449248"/>
        <c:scaling>
          <c:orientation val="minMax"/>
          <c:max val="0.95"/>
          <c:min val="0.85"/>
        </c:scaling>
        <c:delete val="0"/>
        <c:axPos val="l"/>
        <c:majorGridlines>
          <c:spPr>
            <a:ln w="9525" cap="flat" cmpd="sng" algn="ctr">
              <a:solidFill>
                <a:schemeClr val="bg1">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282828"/>
                </a:solidFill>
                <a:latin typeface="+mn-lt"/>
                <a:ea typeface="+mn-ea"/>
                <a:cs typeface="+mn-cs"/>
              </a:defRPr>
            </a:pPr>
            <a:endParaRPr lang="en-US"/>
          </a:p>
        </c:txPr>
        <c:crossAx val="1857447040"/>
        <c:crosses val="autoZero"/>
        <c:crossBetween val="between"/>
        <c:majorUnit val="0.05"/>
      </c:valAx>
      <c:spPr>
        <a:noFill/>
        <a:ln>
          <a:noFill/>
        </a:ln>
        <a:effectLst/>
      </c:spPr>
    </c:plotArea>
    <c:legend>
      <c:legendPos val="b"/>
      <c:layout>
        <c:manualLayout>
          <c:xMode val="edge"/>
          <c:yMode val="edge"/>
          <c:x val="0.256647448572441"/>
          <c:y val="0.918261404575456"/>
          <c:w val="0.568654991308982"/>
          <c:h val="0.072044024041010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282828"/>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noFill/>
      <a:prstDash val="solid"/>
    </a:ln>
    <a:effectLst>
      <a:outerShdw blurRad="12700" dist="12700" dir="5400000" rotWithShape="0">
        <a:srgbClr val="000000">
          <a:alpha val="50000"/>
        </a:srgbClr>
      </a:outerShdw>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0" i="0" u="none" strike="noStrike" kern="1200" spc="0" baseline="0">
                <a:solidFill>
                  <a:srgbClr val="282828"/>
                </a:solidFill>
                <a:latin typeface="+mn-lt"/>
                <a:ea typeface="+mn-ea"/>
                <a:cs typeface="+mn-cs"/>
              </a:defRPr>
            </a:pPr>
            <a:r>
              <a:rPr lang="en-US" sz="2200">
                <a:solidFill>
                  <a:srgbClr val="282828"/>
                </a:solidFill>
              </a:rPr>
              <a:t>CO Timely Immediate Response</a:t>
            </a:r>
          </a:p>
        </c:rich>
      </c:tx>
      <c:overlay val="0"/>
      <c:spPr>
        <a:noFill/>
        <a:ln>
          <a:noFill/>
        </a:ln>
        <a:effectLst/>
      </c:spPr>
      <c:txPr>
        <a:bodyPr rot="0" spcFirstLastPara="1" vertOverflow="ellipsis" vert="horz" wrap="square" anchor="ctr" anchorCtr="1"/>
        <a:lstStyle/>
        <a:p>
          <a:pPr>
            <a:defRPr sz="2200" b="0" i="0" u="none" strike="noStrike" kern="1200" spc="0" baseline="0">
              <a:solidFill>
                <a:srgbClr val="28282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2015</c:v>
                </c:pt>
              </c:strCache>
            </c:strRef>
          </c:tx>
          <c:spPr>
            <a:solidFill>
              <a:srgbClr val="002060"/>
            </a:solidFill>
            <a:ln>
              <a:noFill/>
            </a:ln>
            <a:effectLst/>
          </c:spPr>
          <c:invertIfNegative val="0"/>
          <c:cat>
            <c:strRef>
              <c:f>Sheet1!$A$2</c:f>
              <c:strCache>
                <c:ptCount val="1"/>
                <c:pt idx="0">
                  <c:v>Timely Immediate Response</c:v>
                </c:pt>
              </c:strCache>
            </c:strRef>
          </c:cat>
          <c:val>
            <c:numRef>
              <c:f>Sheet1!$B$2</c:f>
              <c:numCache>
                <c:formatCode>0.00%</c:formatCode>
                <c:ptCount val="1"/>
                <c:pt idx="0">
                  <c:v>0.855</c:v>
                </c:pt>
              </c:numCache>
            </c:numRef>
          </c:val>
          <c:extLst xmlns:c16r2="http://schemas.microsoft.com/office/drawing/2015/06/chart">
            <c:ext xmlns:c16="http://schemas.microsoft.com/office/drawing/2014/chart" uri="{C3380CC4-5D6E-409C-BE32-E72D297353CC}">
              <c16:uniqueId val="{00000000-B538-4BCB-82E6-704AED8B2059}"/>
            </c:ext>
          </c:extLst>
        </c:ser>
        <c:ser>
          <c:idx val="1"/>
          <c:order val="1"/>
          <c:tx>
            <c:strRef>
              <c:f>Sheet1!$C$1</c:f>
              <c:strCache>
                <c:ptCount val="1"/>
                <c:pt idx="0">
                  <c:v>2016</c:v>
                </c:pt>
              </c:strCache>
            </c:strRef>
          </c:tx>
          <c:spPr>
            <a:solidFill>
              <a:srgbClr val="0070C0"/>
            </a:solidFill>
            <a:ln>
              <a:noFill/>
            </a:ln>
            <a:effectLst/>
          </c:spPr>
          <c:invertIfNegative val="0"/>
          <c:cat>
            <c:strRef>
              <c:f>Sheet1!$A$2</c:f>
              <c:strCache>
                <c:ptCount val="1"/>
                <c:pt idx="0">
                  <c:v>Timely Immediate Response</c:v>
                </c:pt>
              </c:strCache>
            </c:strRef>
          </c:cat>
          <c:val>
            <c:numRef>
              <c:f>Sheet1!$C$2</c:f>
              <c:numCache>
                <c:formatCode>0.00%</c:formatCode>
                <c:ptCount val="1"/>
                <c:pt idx="0">
                  <c:v>0.883</c:v>
                </c:pt>
              </c:numCache>
            </c:numRef>
          </c:val>
          <c:extLst xmlns:c16r2="http://schemas.microsoft.com/office/drawing/2015/06/chart">
            <c:ext xmlns:c16="http://schemas.microsoft.com/office/drawing/2014/chart" uri="{C3380CC4-5D6E-409C-BE32-E72D297353CC}">
              <c16:uniqueId val="{00000001-B538-4BCB-82E6-704AED8B2059}"/>
            </c:ext>
          </c:extLst>
        </c:ser>
        <c:ser>
          <c:idx val="2"/>
          <c:order val="2"/>
          <c:tx>
            <c:strRef>
              <c:f>Sheet1!$D$1</c:f>
              <c:strCache>
                <c:ptCount val="1"/>
                <c:pt idx="0">
                  <c:v>2017</c:v>
                </c:pt>
              </c:strCache>
            </c:strRef>
          </c:tx>
          <c:spPr>
            <a:solidFill>
              <a:srgbClr val="00B0F0"/>
            </a:solidFill>
            <a:ln>
              <a:noFill/>
            </a:ln>
            <a:effectLst/>
          </c:spPr>
          <c:invertIfNegative val="0"/>
          <c:cat>
            <c:strRef>
              <c:f>Sheet1!$A$2</c:f>
              <c:strCache>
                <c:ptCount val="1"/>
                <c:pt idx="0">
                  <c:v>Timely Immediate Response</c:v>
                </c:pt>
              </c:strCache>
            </c:strRef>
          </c:cat>
          <c:val>
            <c:numRef>
              <c:f>Sheet1!$D$2</c:f>
              <c:numCache>
                <c:formatCode>0.00%</c:formatCode>
                <c:ptCount val="1"/>
                <c:pt idx="0">
                  <c:v>0.903</c:v>
                </c:pt>
              </c:numCache>
            </c:numRef>
          </c:val>
          <c:extLst xmlns:c16r2="http://schemas.microsoft.com/office/drawing/2015/06/chart">
            <c:ext xmlns:c16="http://schemas.microsoft.com/office/drawing/2014/chart" uri="{C3380CC4-5D6E-409C-BE32-E72D297353CC}">
              <c16:uniqueId val="{00000002-B538-4BCB-82E6-704AED8B2059}"/>
            </c:ext>
          </c:extLst>
        </c:ser>
        <c:dLbls>
          <c:showLegendKey val="0"/>
          <c:showVal val="0"/>
          <c:showCatName val="0"/>
          <c:showSerName val="0"/>
          <c:showPercent val="0"/>
          <c:showBubbleSize val="0"/>
        </c:dLbls>
        <c:gapWidth val="219"/>
        <c:overlap val="-27"/>
        <c:axId val="1857478384"/>
        <c:axId val="1857481136"/>
      </c:barChart>
      <c:catAx>
        <c:axId val="1857478384"/>
        <c:scaling>
          <c:orientation val="minMax"/>
        </c:scaling>
        <c:delete val="1"/>
        <c:axPos val="b"/>
        <c:numFmt formatCode="General" sourceLinked="1"/>
        <c:majorTickMark val="none"/>
        <c:minorTickMark val="none"/>
        <c:tickLblPos val="nextTo"/>
        <c:crossAx val="1857481136"/>
        <c:crosses val="autoZero"/>
        <c:auto val="1"/>
        <c:lblAlgn val="ctr"/>
        <c:lblOffset val="100"/>
        <c:noMultiLvlLbl val="0"/>
      </c:catAx>
      <c:valAx>
        <c:axId val="1857481136"/>
        <c:scaling>
          <c:orientation val="minMax"/>
          <c:max val="0.92"/>
          <c:min val="0.85"/>
        </c:scaling>
        <c:delete val="0"/>
        <c:axPos val="l"/>
        <c:majorGridlines>
          <c:spPr>
            <a:ln w="9525" cap="flat" cmpd="sng" algn="ctr">
              <a:solidFill>
                <a:schemeClr val="bg1">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rgbClr val="282828"/>
                </a:solidFill>
                <a:latin typeface="+mn-lt"/>
                <a:ea typeface="+mn-ea"/>
                <a:cs typeface="+mn-cs"/>
              </a:defRPr>
            </a:pPr>
            <a:endParaRPr lang="en-US"/>
          </a:p>
        </c:txPr>
        <c:crossAx val="1857478384"/>
        <c:crosses val="autoZero"/>
        <c:crossBetween val="between"/>
        <c:majorUnit val="0.05"/>
      </c:valAx>
      <c:spPr>
        <a:noFill/>
        <a:ln>
          <a:noFill/>
        </a:ln>
        <a:effectLst/>
      </c:spPr>
    </c:plotArea>
    <c:legend>
      <c:legendPos val="b"/>
      <c:layout>
        <c:manualLayout>
          <c:xMode val="edge"/>
          <c:yMode val="edge"/>
          <c:x val="0.247907283025299"/>
          <c:y val="0.883216077824604"/>
          <c:w val="0.572864433094831"/>
          <c:h val="0.089642762499893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282828"/>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noFill/>
      <a:prstDash val="solid"/>
    </a:ln>
    <a:effectLst>
      <a:outerShdw blurRad="12700" dist="12700" dir="5400000" rotWithShape="0">
        <a:srgbClr val="000000">
          <a:alpha val="50000"/>
        </a:srgbClr>
      </a:outerShdw>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spc="0" baseline="0">
                <a:solidFill>
                  <a:srgbClr val="282828"/>
                </a:solidFill>
                <a:latin typeface="+mn-lt"/>
                <a:ea typeface="+mn-ea"/>
                <a:cs typeface="+mn-cs"/>
              </a:defRPr>
            </a:pPr>
            <a:r>
              <a:rPr lang="en-US" sz="2400" b="1" dirty="0">
                <a:solidFill>
                  <a:srgbClr val="282828"/>
                </a:solidFill>
                <a:latin typeface="+mj-lt"/>
              </a:rPr>
              <a:t>Congregate </a:t>
            </a:r>
            <a:r>
              <a:rPr lang="en-US" sz="2400" b="1" dirty="0" smtClean="0">
                <a:solidFill>
                  <a:srgbClr val="282828"/>
                </a:solidFill>
                <a:latin typeface="+mj-lt"/>
              </a:rPr>
              <a:t>Care in CO</a:t>
            </a:r>
            <a:endParaRPr lang="en-US" sz="2400" b="1" dirty="0">
              <a:solidFill>
                <a:srgbClr val="282828"/>
              </a:solidFill>
              <a:latin typeface="+mj-lt"/>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rgbClr val="282828"/>
              </a:solidFill>
              <a:latin typeface="+mn-lt"/>
              <a:ea typeface="+mn-ea"/>
              <a:cs typeface="+mn-cs"/>
            </a:defRPr>
          </a:pPr>
          <a:endParaRPr lang="en-US"/>
        </a:p>
      </c:txPr>
    </c:title>
    <c:autoTitleDeleted val="0"/>
    <c:plotArea>
      <c:layout/>
      <c:scatterChart>
        <c:scatterStyle val="lineMarker"/>
        <c:varyColors val="0"/>
        <c:ser>
          <c:idx val="1"/>
          <c:order val="0"/>
          <c:tx>
            <c:strRef>
              <c:f>Sheet3!$C$86</c:f>
              <c:strCache>
                <c:ptCount val="1"/>
                <c:pt idx="0">
                  <c:v>Congregate Care</c:v>
                </c:pt>
              </c:strCache>
            </c:strRef>
          </c:tx>
          <c:spPr>
            <a:ln w="19050" cap="rnd">
              <a:noFill/>
              <a:round/>
            </a:ln>
            <a:effectLst/>
          </c:spPr>
          <c:marker>
            <c:symbol val="circle"/>
            <c:size val="9"/>
            <c:spPr>
              <a:solidFill>
                <a:srgbClr val="0070C0"/>
              </a:solidFill>
              <a:ln w="25400">
                <a:solidFill>
                  <a:srgbClr val="0070C0"/>
                </a:solidFill>
              </a:ln>
              <a:effectLst/>
            </c:spPr>
          </c:marker>
          <c:trendline>
            <c:spPr>
              <a:ln w="22225" cap="rnd">
                <a:solidFill>
                  <a:srgbClr val="0070C0"/>
                </a:solidFill>
                <a:prstDash val="sysDot"/>
              </a:ln>
              <a:effectLst/>
            </c:spPr>
            <c:trendlineType val="linear"/>
            <c:dispRSqr val="0"/>
            <c:dispEq val="0"/>
          </c:trendline>
          <c:xVal>
            <c:numRef>
              <c:f>Sheet3!$A$87:$A$122</c:f>
              <c:numCache>
                <c:formatCode>mmm\-yy</c:formatCode>
                <c:ptCount val="36"/>
                <c:pt idx="0">
                  <c:v>42005.0</c:v>
                </c:pt>
                <c:pt idx="1">
                  <c:v>42036.0</c:v>
                </c:pt>
                <c:pt idx="2">
                  <c:v>42064.0</c:v>
                </c:pt>
                <c:pt idx="3">
                  <c:v>42095.0</c:v>
                </c:pt>
                <c:pt idx="4">
                  <c:v>42125.0</c:v>
                </c:pt>
                <c:pt idx="5">
                  <c:v>42156.0</c:v>
                </c:pt>
                <c:pt idx="6">
                  <c:v>42186.0</c:v>
                </c:pt>
                <c:pt idx="7">
                  <c:v>42217.0</c:v>
                </c:pt>
                <c:pt idx="8">
                  <c:v>42248.0</c:v>
                </c:pt>
                <c:pt idx="9">
                  <c:v>42278.0</c:v>
                </c:pt>
                <c:pt idx="10">
                  <c:v>42309.0</c:v>
                </c:pt>
                <c:pt idx="11">
                  <c:v>42339.0</c:v>
                </c:pt>
                <c:pt idx="12">
                  <c:v>42370.0</c:v>
                </c:pt>
                <c:pt idx="13">
                  <c:v>42401.0</c:v>
                </c:pt>
                <c:pt idx="14">
                  <c:v>42430.0</c:v>
                </c:pt>
                <c:pt idx="15">
                  <c:v>42461.0</c:v>
                </c:pt>
                <c:pt idx="16">
                  <c:v>42491.0</c:v>
                </c:pt>
                <c:pt idx="17">
                  <c:v>42522.0</c:v>
                </c:pt>
                <c:pt idx="18">
                  <c:v>42552.0</c:v>
                </c:pt>
                <c:pt idx="19">
                  <c:v>42583.0</c:v>
                </c:pt>
                <c:pt idx="20">
                  <c:v>42614.0</c:v>
                </c:pt>
                <c:pt idx="21">
                  <c:v>42644.0</c:v>
                </c:pt>
                <c:pt idx="22">
                  <c:v>42675.0</c:v>
                </c:pt>
                <c:pt idx="23">
                  <c:v>42705.0</c:v>
                </c:pt>
                <c:pt idx="24">
                  <c:v>42736.0</c:v>
                </c:pt>
                <c:pt idx="25">
                  <c:v>42767.0</c:v>
                </c:pt>
                <c:pt idx="26">
                  <c:v>42795.0</c:v>
                </c:pt>
                <c:pt idx="27">
                  <c:v>42826.0</c:v>
                </c:pt>
                <c:pt idx="28">
                  <c:v>42856.0</c:v>
                </c:pt>
                <c:pt idx="29">
                  <c:v>42887.0</c:v>
                </c:pt>
                <c:pt idx="30">
                  <c:v>42917.0</c:v>
                </c:pt>
                <c:pt idx="31">
                  <c:v>42948.0</c:v>
                </c:pt>
                <c:pt idx="32">
                  <c:v>42979.0</c:v>
                </c:pt>
                <c:pt idx="33">
                  <c:v>43009.0</c:v>
                </c:pt>
                <c:pt idx="34">
                  <c:v>43040.0</c:v>
                </c:pt>
                <c:pt idx="35">
                  <c:v>43070.0</c:v>
                </c:pt>
              </c:numCache>
            </c:numRef>
          </c:xVal>
          <c:yVal>
            <c:numRef>
              <c:f>Sheet3!$C$87:$C$122</c:f>
              <c:numCache>
                <c:formatCode>General</c:formatCode>
                <c:ptCount val="36"/>
                <c:pt idx="0">
                  <c:v>1505.0</c:v>
                </c:pt>
                <c:pt idx="1">
                  <c:v>1496.0</c:v>
                </c:pt>
                <c:pt idx="2">
                  <c:v>1499.0</c:v>
                </c:pt>
                <c:pt idx="3">
                  <c:v>1515.0</c:v>
                </c:pt>
                <c:pt idx="4">
                  <c:v>1510.0</c:v>
                </c:pt>
                <c:pt idx="5">
                  <c:v>1450.0</c:v>
                </c:pt>
                <c:pt idx="6">
                  <c:v>1462.0</c:v>
                </c:pt>
                <c:pt idx="7">
                  <c:v>1430.0</c:v>
                </c:pt>
                <c:pt idx="8">
                  <c:v>1451.0</c:v>
                </c:pt>
                <c:pt idx="9">
                  <c:v>1448.0</c:v>
                </c:pt>
                <c:pt idx="10">
                  <c:v>1418.0</c:v>
                </c:pt>
                <c:pt idx="11">
                  <c:v>1440.0</c:v>
                </c:pt>
                <c:pt idx="12">
                  <c:v>1425.0</c:v>
                </c:pt>
                <c:pt idx="13">
                  <c:v>1448.0</c:v>
                </c:pt>
                <c:pt idx="14">
                  <c:v>1450.0</c:v>
                </c:pt>
                <c:pt idx="15">
                  <c:v>1417.0</c:v>
                </c:pt>
                <c:pt idx="16">
                  <c:v>1429.0</c:v>
                </c:pt>
                <c:pt idx="17">
                  <c:v>1410.0</c:v>
                </c:pt>
                <c:pt idx="18">
                  <c:v>1381.0</c:v>
                </c:pt>
                <c:pt idx="19">
                  <c:v>1363.0</c:v>
                </c:pt>
                <c:pt idx="20">
                  <c:v>1375.0</c:v>
                </c:pt>
                <c:pt idx="21">
                  <c:v>1378.0</c:v>
                </c:pt>
                <c:pt idx="22">
                  <c:v>1389.0</c:v>
                </c:pt>
                <c:pt idx="23">
                  <c:v>1378.0</c:v>
                </c:pt>
                <c:pt idx="24">
                  <c:v>1391.0</c:v>
                </c:pt>
                <c:pt idx="25">
                  <c:v>1424.0</c:v>
                </c:pt>
                <c:pt idx="26">
                  <c:v>1470.0</c:v>
                </c:pt>
                <c:pt idx="27">
                  <c:v>1496.0</c:v>
                </c:pt>
                <c:pt idx="28">
                  <c:v>1477.0</c:v>
                </c:pt>
                <c:pt idx="29">
                  <c:v>1450.0</c:v>
                </c:pt>
                <c:pt idx="30">
                  <c:v>1468.0</c:v>
                </c:pt>
                <c:pt idx="31">
                  <c:v>1471.0</c:v>
                </c:pt>
                <c:pt idx="32">
                  <c:v>1456.0</c:v>
                </c:pt>
                <c:pt idx="33">
                  <c:v>1469.0</c:v>
                </c:pt>
                <c:pt idx="34">
                  <c:v>1443.0</c:v>
                </c:pt>
                <c:pt idx="35">
                  <c:v>1446.0</c:v>
                </c:pt>
              </c:numCache>
            </c:numRef>
          </c:yVal>
          <c:smooth val="0"/>
          <c:extLst xmlns:c16r2="http://schemas.microsoft.com/office/drawing/2015/06/chart">
            <c:ext xmlns:c16="http://schemas.microsoft.com/office/drawing/2014/chart" uri="{C3380CC4-5D6E-409C-BE32-E72D297353CC}">
              <c16:uniqueId val="{00000000-AD2A-4419-B55F-5DE34FAAB26A}"/>
            </c:ext>
          </c:extLst>
        </c:ser>
        <c:dLbls>
          <c:showLegendKey val="0"/>
          <c:showVal val="0"/>
          <c:showCatName val="0"/>
          <c:showSerName val="0"/>
          <c:showPercent val="0"/>
          <c:showBubbleSize val="0"/>
        </c:dLbls>
        <c:axId val="1857493056"/>
        <c:axId val="1857495120"/>
      </c:scatterChart>
      <c:valAx>
        <c:axId val="1857493056"/>
        <c:scaling>
          <c:orientation val="minMax"/>
          <c:max val="43100.0"/>
          <c:min val="42000.0"/>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282828"/>
                </a:solidFill>
                <a:latin typeface="+mn-lt"/>
                <a:ea typeface="+mn-ea"/>
                <a:cs typeface="+mn-cs"/>
              </a:defRPr>
            </a:pPr>
            <a:endParaRPr lang="en-US"/>
          </a:p>
        </c:txPr>
        <c:crossAx val="1857495120"/>
        <c:crosses val="autoZero"/>
        <c:crossBetween val="midCat"/>
      </c:valAx>
      <c:valAx>
        <c:axId val="185749512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282828"/>
                </a:solidFill>
                <a:latin typeface="+mn-lt"/>
                <a:ea typeface="+mn-ea"/>
                <a:cs typeface="+mn-cs"/>
              </a:defRPr>
            </a:pPr>
            <a:endParaRPr lang="en-US"/>
          </a:p>
        </c:txPr>
        <c:crossAx val="1857493056"/>
        <c:crosses val="autoZero"/>
        <c:crossBetween val="midCat"/>
      </c:valAx>
      <c:spPr>
        <a:solidFill>
          <a:schemeClr val="accent1">
            <a:lumMod val="20000"/>
            <a:lumOff val="80000"/>
          </a:schemeClr>
        </a:solidFill>
        <a:ln w="2540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7BD4C-E4C0-48B8-A33B-141C61BC42DD}" type="doc">
      <dgm:prSet loTypeId="urn:microsoft.com/office/officeart/2005/8/layout/radial5" loCatId="relationship" qsTypeId="urn:microsoft.com/office/officeart/2005/8/quickstyle/simple1" qsCatId="simple" csTypeId="urn:microsoft.com/office/officeart/2005/8/colors/accent1_3" csCatId="accent1" phldr="1"/>
      <dgm:spPr/>
      <dgm:t>
        <a:bodyPr/>
        <a:lstStyle/>
        <a:p>
          <a:endParaRPr lang="en-US"/>
        </a:p>
      </dgm:t>
    </dgm:pt>
    <dgm:pt modelId="{DEB595EB-1847-4BF5-B8DE-A3D286939D2D}">
      <dgm:prSet phldrT="[Text]"/>
      <dgm:spPr>
        <a:solidFill>
          <a:srgbClr val="00B0F0"/>
        </a:solidFill>
        <a:ln>
          <a:noFill/>
        </a:ln>
      </dgm:spPr>
      <dgm:t>
        <a:bodyPr/>
        <a:lstStyle/>
        <a:p>
          <a:r>
            <a:rPr lang="en-US" b="1" dirty="0" smtClean="0">
              <a:solidFill>
                <a:srgbClr val="FFFFFF"/>
              </a:solidFill>
            </a:rPr>
            <a:t>CW BLOCK GRANT</a:t>
          </a:r>
          <a:endParaRPr lang="en-US" b="1" dirty="0">
            <a:solidFill>
              <a:srgbClr val="FFFFFF"/>
            </a:solidFill>
          </a:endParaRPr>
        </a:p>
      </dgm:t>
    </dgm:pt>
    <dgm:pt modelId="{7BAE149A-CF3D-4230-BBA8-4CE99A280243}" type="parTrans" cxnId="{EF5F4812-8DA5-45D7-9B85-F320ABE0EBF2}">
      <dgm:prSet/>
      <dgm:spPr/>
      <dgm:t>
        <a:bodyPr/>
        <a:lstStyle/>
        <a:p>
          <a:endParaRPr lang="en-US"/>
        </a:p>
      </dgm:t>
    </dgm:pt>
    <dgm:pt modelId="{DA65EFC6-E432-45E1-ADF9-DA83FD4AB1DE}" type="sibTrans" cxnId="{EF5F4812-8DA5-45D7-9B85-F320ABE0EBF2}">
      <dgm:prSet/>
      <dgm:spPr/>
      <dgm:t>
        <a:bodyPr/>
        <a:lstStyle/>
        <a:p>
          <a:endParaRPr lang="en-US"/>
        </a:p>
      </dgm:t>
    </dgm:pt>
    <dgm:pt modelId="{F2DAAF3F-26F5-403E-868B-0E9E265231EC}">
      <dgm:prSet phldrT="[Text]" custT="1"/>
      <dgm:spPr>
        <a:solidFill>
          <a:srgbClr val="00B0F0"/>
        </a:solidFill>
        <a:ln>
          <a:noFill/>
        </a:ln>
      </dgm:spPr>
      <dgm:t>
        <a:bodyPr/>
        <a:lstStyle/>
        <a:p>
          <a:r>
            <a:rPr lang="en-US" sz="2400" dirty="0" smtClean="0">
              <a:solidFill>
                <a:srgbClr val="FFFFFF"/>
              </a:solidFill>
            </a:rPr>
            <a:t>COUNTY STAFF</a:t>
          </a:r>
          <a:endParaRPr lang="en-US" sz="2400" dirty="0">
            <a:solidFill>
              <a:srgbClr val="FFFFFF"/>
            </a:solidFill>
          </a:endParaRPr>
        </a:p>
      </dgm:t>
    </dgm:pt>
    <dgm:pt modelId="{C1DF0C9A-5228-4C87-955B-DEFAD40FC501}" type="parTrans" cxnId="{29F289C5-ED85-4F88-8E8E-5B710A2E4F3F}">
      <dgm:prSet/>
      <dgm:spPr>
        <a:solidFill>
          <a:srgbClr val="00B0F0"/>
        </a:solidFill>
      </dgm:spPr>
      <dgm:t>
        <a:bodyPr/>
        <a:lstStyle/>
        <a:p>
          <a:endParaRPr lang="en-US"/>
        </a:p>
      </dgm:t>
    </dgm:pt>
    <dgm:pt modelId="{24F728E1-5CCE-41CB-9108-EE350951E015}" type="sibTrans" cxnId="{29F289C5-ED85-4F88-8E8E-5B710A2E4F3F}">
      <dgm:prSet/>
      <dgm:spPr/>
      <dgm:t>
        <a:bodyPr/>
        <a:lstStyle/>
        <a:p>
          <a:endParaRPr lang="en-US"/>
        </a:p>
      </dgm:t>
    </dgm:pt>
    <dgm:pt modelId="{671DF0D4-3BFD-4839-BEE7-4018FE2085AE}">
      <dgm:prSet phldrT="[Text]" custT="1"/>
      <dgm:spPr>
        <a:solidFill>
          <a:srgbClr val="00B0F0"/>
        </a:solidFill>
        <a:ln>
          <a:noFill/>
        </a:ln>
      </dgm:spPr>
      <dgm:t>
        <a:bodyPr/>
        <a:lstStyle/>
        <a:p>
          <a:r>
            <a:rPr lang="en-US" sz="2400" dirty="0" smtClean="0">
              <a:solidFill>
                <a:srgbClr val="FFFFFF"/>
              </a:solidFill>
            </a:rPr>
            <a:t>FOSTER CARE</a:t>
          </a:r>
          <a:endParaRPr lang="en-US" sz="2400" dirty="0">
            <a:solidFill>
              <a:srgbClr val="FFFFFF"/>
            </a:solidFill>
          </a:endParaRPr>
        </a:p>
      </dgm:t>
    </dgm:pt>
    <dgm:pt modelId="{B796F315-9189-4975-9091-45CDFC143512}" type="parTrans" cxnId="{02512CBE-A176-4187-8FEE-7C3D6AB08D49}">
      <dgm:prSet/>
      <dgm:spPr>
        <a:solidFill>
          <a:srgbClr val="00B0F0"/>
        </a:solidFill>
      </dgm:spPr>
      <dgm:t>
        <a:bodyPr/>
        <a:lstStyle/>
        <a:p>
          <a:endParaRPr lang="en-US"/>
        </a:p>
      </dgm:t>
    </dgm:pt>
    <dgm:pt modelId="{296F994C-EC09-4A5D-805A-8B40BD0F6AF7}" type="sibTrans" cxnId="{02512CBE-A176-4187-8FEE-7C3D6AB08D49}">
      <dgm:prSet/>
      <dgm:spPr/>
      <dgm:t>
        <a:bodyPr/>
        <a:lstStyle/>
        <a:p>
          <a:endParaRPr lang="en-US"/>
        </a:p>
      </dgm:t>
    </dgm:pt>
    <dgm:pt modelId="{021C5AAB-6B27-46FC-9BE7-B863AF993A42}">
      <dgm:prSet phldrT="[Text]" custT="1"/>
      <dgm:spPr>
        <a:solidFill>
          <a:srgbClr val="00B0F0"/>
        </a:solidFill>
        <a:ln>
          <a:noFill/>
        </a:ln>
      </dgm:spPr>
      <dgm:t>
        <a:bodyPr/>
        <a:lstStyle/>
        <a:p>
          <a:r>
            <a:rPr lang="en-US" sz="2400" dirty="0" smtClean="0">
              <a:solidFill>
                <a:srgbClr val="FFFFFF"/>
              </a:solidFill>
            </a:rPr>
            <a:t>ADOPTION</a:t>
          </a:r>
          <a:endParaRPr lang="en-US" sz="2400" dirty="0">
            <a:solidFill>
              <a:srgbClr val="FFFFFF"/>
            </a:solidFill>
          </a:endParaRPr>
        </a:p>
      </dgm:t>
    </dgm:pt>
    <dgm:pt modelId="{8F9C14E3-E164-4CB7-9826-8DF88AB760B4}" type="parTrans" cxnId="{B6A58FD0-A774-435A-8B94-60EFBAA06DA5}">
      <dgm:prSet/>
      <dgm:spPr>
        <a:solidFill>
          <a:srgbClr val="00B0F0"/>
        </a:solidFill>
      </dgm:spPr>
      <dgm:t>
        <a:bodyPr/>
        <a:lstStyle/>
        <a:p>
          <a:endParaRPr lang="en-US"/>
        </a:p>
      </dgm:t>
    </dgm:pt>
    <dgm:pt modelId="{CB3E4CA9-D1C0-4A60-A8F7-C7B99EF833A5}" type="sibTrans" cxnId="{B6A58FD0-A774-435A-8B94-60EFBAA06DA5}">
      <dgm:prSet/>
      <dgm:spPr/>
      <dgm:t>
        <a:bodyPr/>
        <a:lstStyle/>
        <a:p>
          <a:endParaRPr lang="en-US"/>
        </a:p>
      </dgm:t>
    </dgm:pt>
    <dgm:pt modelId="{D45EC302-47DC-4BCA-978F-D384E5153231}">
      <dgm:prSet phldrT="[Text]" custT="1"/>
      <dgm:spPr>
        <a:solidFill>
          <a:srgbClr val="00B0F0"/>
        </a:solidFill>
        <a:ln>
          <a:noFill/>
        </a:ln>
      </dgm:spPr>
      <dgm:t>
        <a:bodyPr/>
        <a:lstStyle/>
        <a:p>
          <a:r>
            <a:rPr lang="en-US" sz="2200" spc="-150" dirty="0" smtClean="0">
              <a:solidFill>
                <a:srgbClr val="FFFFFF"/>
              </a:solidFill>
            </a:rPr>
            <a:t>OPERATIONAL COSTS</a:t>
          </a:r>
          <a:endParaRPr lang="en-US" sz="2200" spc="-150" dirty="0">
            <a:solidFill>
              <a:srgbClr val="FFFFFF"/>
            </a:solidFill>
          </a:endParaRPr>
        </a:p>
      </dgm:t>
    </dgm:pt>
    <dgm:pt modelId="{E4857CE0-B4D4-42F5-98CA-84082886AD87}" type="parTrans" cxnId="{1D3E0CA9-A9FA-43A8-96FB-3D0B5B049E0C}">
      <dgm:prSet/>
      <dgm:spPr>
        <a:solidFill>
          <a:srgbClr val="00B0F0"/>
        </a:solidFill>
      </dgm:spPr>
      <dgm:t>
        <a:bodyPr/>
        <a:lstStyle/>
        <a:p>
          <a:endParaRPr lang="en-US"/>
        </a:p>
      </dgm:t>
    </dgm:pt>
    <dgm:pt modelId="{33ED6866-EC21-44D6-BEFB-EF2A0B4739B1}" type="sibTrans" cxnId="{1D3E0CA9-A9FA-43A8-96FB-3D0B5B049E0C}">
      <dgm:prSet/>
      <dgm:spPr/>
      <dgm:t>
        <a:bodyPr/>
        <a:lstStyle/>
        <a:p>
          <a:endParaRPr lang="en-US"/>
        </a:p>
      </dgm:t>
    </dgm:pt>
    <dgm:pt modelId="{65B392A7-6DB2-3442-B9AB-70BA04E5C4D7}">
      <dgm:prSet custT="1"/>
      <dgm:spPr>
        <a:solidFill>
          <a:srgbClr val="00B0F0"/>
        </a:solidFill>
        <a:ln>
          <a:noFill/>
        </a:ln>
      </dgm:spPr>
      <dgm:t>
        <a:bodyPr/>
        <a:lstStyle/>
        <a:p>
          <a:r>
            <a:rPr lang="en-US" sz="2200" dirty="0" smtClean="0">
              <a:solidFill>
                <a:srgbClr val="FFFFFF"/>
              </a:solidFill>
            </a:rPr>
            <a:t>CHILDREN AND FAMILY SERVICES</a:t>
          </a:r>
          <a:endParaRPr lang="en-US" sz="2200" dirty="0">
            <a:solidFill>
              <a:srgbClr val="FFFFFF"/>
            </a:solidFill>
          </a:endParaRPr>
        </a:p>
      </dgm:t>
    </dgm:pt>
    <dgm:pt modelId="{23FA358C-FDCD-294A-9EFD-C4E1A2CEDCE4}" type="parTrans" cxnId="{D032B1F4-26D8-ED41-BBE9-AEDAEE525DC8}">
      <dgm:prSet/>
      <dgm:spPr>
        <a:solidFill>
          <a:srgbClr val="00B0F0"/>
        </a:solidFill>
      </dgm:spPr>
      <dgm:t>
        <a:bodyPr/>
        <a:lstStyle/>
        <a:p>
          <a:endParaRPr lang="en-US"/>
        </a:p>
      </dgm:t>
    </dgm:pt>
    <dgm:pt modelId="{1507F2E7-2988-BB4B-9604-EB68DD968F55}" type="sibTrans" cxnId="{D032B1F4-26D8-ED41-BBE9-AEDAEE525DC8}">
      <dgm:prSet/>
      <dgm:spPr/>
      <dgm:t>
        <a:bodyPr/>
        <a:lstStyle/>
        <a:p>
          <a:endParaRPr lang="en-US"/>
        </a:p>
      </dgm:t>
    </dgm:pt>
    <dgm:pt modelId="{04AAFC1A-D330-41DF-AA29-7574C6F6412E}" type="pres">
      <dgm:prSet presAssocID="{F427BD4C-E4C0-48B8-A33B-141C61BC42DD}" presName="Name0" presStyleCnt="0">
        <dgm:presLayoutVars>
          <dgm:chMax val="1"/>
          <dgm:dir/>
          <dgm:animLvl val="ctr"/>
          <dgm:resizeHandles val="exact"/>
        </dgm:presLayoutVars>
      </dgm:prSet>
      <dgm:spPr/>
      <dgm:t>
        <a:bodyPr/>
        <a:lstStyle/>
        <a:p>
          <a:endParaRPr lang="en-US"/>
        </a:p>
      </dgm:t>
    </dgm:pt>
    <dgm:pt modelId="{59CFED99-3C7E-4FF7-BB7E-96D6F07F69D2}" type="pres">
      <dgm:prSet presAssocID="{DEB595EB-1847-4BF5-B8DE-A3D286939D2D}" presName="centerShape" presStyleLbl="node0" presStyleIdx="0" presStyleCnt="1"/>
      <dgm:spPr/>
      <dgm:t>
        <a:bodyPr/>
        <a:lstStyle/>
        <a:p>
          <a:endParaRPr lang="en-US"/>
        </a:p>
      </dgm:t>
    </dgm:pt>
    <dgm:pt modelId="{4499D1ED-8E99-49E1-AA9C-3ED3181D303B}" type="pres">
      <dgm:prSet presAssocID="{C1DF0C9A-5228-4C87-955B-DEFAD40FC501}" presName="parTrans" presStyleLbl="sibTrans2D1" presStyleIdx="0" presStyleCnt="5"/>
      <dgm:spPr/>
      <dgm:t>
        <a:bodyPr/>
        <a:lstStyle/>
        <a:p>
          <a:endParaRPr lang="en-US"/>
        </a:p>
      </dgm:t>
    </dgm:pt>
    <dgm:pt modelId="{DAFE6279-C4EC-46C5-B29C-264A0FB5C5A8}" type="pres">
      <dgm:prSet presAssocID="{C1DF0C9A-5228-4C87-955B-DEFAD40FC501}" presName="connectorText" presStyleLbl="sibTrans2D1" presStyleIdx="0" presStyleCnt="5"/>
      <dgm:spPr/>
      <dgm:t>
        <a:bodyPr/>
        <a:lstStyle/>
        <a:p>
          <a:endParaRPr lang="en-US"/>
        </a:p>
      </dgm:t>
    </dgm:pt>
    <dgm:pt modelId="{3BEEE27F-2E91-49B7-93A0-355EFDFDAEEE}" type="pres">
      <dgm:prSet presAssocID="{F2DAAF3F-26F5-403E-868B-0E9E265231EC}" presName="node" presStyleLbl="node1" presStyleIdx="0" presStyleCnt="5">
        <dgm:presLayoutVars>
          <dgm:bulletEnabled val="1"/>
        </dgm:presLayoutVars>
      </dgm:prSet>
      <dgm:spPr/>
      <dgm:t>
        <a:bodyPr/>
        <a:lstStyle/>
        <a:p>
          <a:endParaRPr lang="en-US"/>
        </a:p>
      </dgm:t>
    </dgm:pt>
    <dgm:pt modelId="{51CC7AC6-1137-417F-A6CD-22043496868A}" type="pres">
      <dgm:prSet presAssocID="{B796F315-9189-4975-9091-45CDFC143512}" presName="parTrans" presStyleLbl="sibTrans2D1" presStyleIdx="1" presStyleCnt="5"/>
      <dgm:spPr/>
      <dgm:t>
        <a:bodyPr/>
        <a:lstStyle/>
        <a:p>
          <a:endParaRPr lang="en-US"/>
        </a:p>
      </dgm:t>
    </dgm:pt>
    <dgm:pt modelId="{754FD11E-C4F3-4537-9D6E-B9D54AB4BC1A}" type="pres">
      <dgm:prSet presAssocID="{B796F315-9189-4975-9091-45CDFC143512}" presName="connectorText" presStyleLbl="sibTrans2D1" presStyleIdx="1" presStyleCnt="5"/>
      <dgm:spPr/>
      <dgm:t>
        <a:bodyPr/>
        <a:lstStyle/>
        <a:p>
          <a:endParaRPr lang="en-US"/>
        </a:p>
      </dgm:t>
    </dgm:pt>
    <dgm:pt modelId="{3448BEDB-685B-4719-A6EE-649DF7182C4C}" type="pres">
      <dgm:prSet presAssocID="{671DF0D4-3BFD-4839-BEE7-4018FE2085AE}" presName="node" presStyleLbl="node1" presStyleIdx="1" presStyleCnt="5">
        <dgm:presLayoutVars>
          <dgm:bulletEnabled val="1"/>
        </dgm:presLayoutVars>
      </dgm:prSet>
      <dgm:spPr/>
      <dgm:t>
        <a:bodyPr/>
        <a:lstStyle/>
        <a:p>
          <a:endParaRPr lang="en-US"/>
        </a:p>
      </dgm:t>
    </dgm:pt>
    <dgm:pt modelId="{46B44C7C-2FB2-4E40-BD20-9C9AB881B453}" type="pres">
      <dgm:prSet presAssocID="{8F9C14E3-E164-4CB7-9826-8DF88AB760B4}" presName="parTrans" presStyleLbl="sibTrans2D1" presStyleIdx="2" presStyleCnt="5"/>
      <dgm:spPr/>
      <dgm:t>
        <a:bodyPr/>
        <a:lstStyle/>
        <a:p>
          <a:endParaRPr lang="en-US"/>
        </a:p>
      </dgm:t>
    </dgm:pt>
    <dgm:pt modelId="{2361F555-1DB5-4967-A574-A0D66A8444C2}" type="pres">
      <dgm:prSet presAssocID="{8F9C14E3-E164-4CB7-9826-8DF88AB760B4}" presName="connectorText" presStyleLbl="sibTrans2D1" presStyleIdx="2" presStyleCnt="5"/>
      <dgm:spPr/>
      <dgm:t>
        <a:bodyPr/>
        <a:lstStyle/>
        <a:p>
          <a:endParaRPr lang="en-US"/>
        </a:p>
      </dgm:t>
    </dgm:pt>
    <dgm:pt modelId="{5C2ADC11-6AC4-42E9-836E-DA5C53C840C7}" type="pres">
      <dgm:prSet presAssocID="{021C5AAB-6B27-46FC-9BE7-B863AF993A42}" presName="node" presStyleLbl="node1" presStyleIdx="2" presStyleCnt="5" custRadScaleRad="99480" custRadScaleInc="667">
        <dgm:presLayoutVars>
          <dgm:bulletEnabled val="1"/>
        </dgm:presLayoutVars>
      </dgm:prSet>
      <dgm:spPr/>
      <dgm:t>
        <a:bodyPr/>
        <a:lstStyle/>
        <a:p>
          <a:endParaRPr lang="en-US"/>
        </a:p>
      </dgm:t>
    </dgm:pt>
    <dgm:pt modelId="{18E5AF05-C6CF-4E45-B759-C388020947AC}" type="pres">
      <dgm:prSet presAssocID="{E4857CE0-B4D4-42F5-98CA-84082886AD87}" presName="parTrans" presStyleLbl="sibTrans2D1" presStyleIdx="3" presStyleCnt="5"/>
      <dgm:spPr/>
      <dgm:t>
        <a:bodyPr/>
        <a:lstStyle/>
        <a:p>
          <a:endParaRPr lang="en-US"/>
        </a:p>
      </dgm:t>
    </dgm:pt>
    <dgm:pt modelId="{721993E9-ECE1-4B67-B331-F222B2029C22}" type="pres">
      <dgm:prSet presAssocID="{E4857CE0-B4D4-42F5-98CA-84082886AD87}" presName="connectorText" presStyleLbl="sibTrans2D1" presStyleIdx="3" presStyleCnt="5"/>
      <dgm:spPr/>
      <dgm:t>
        <a:bodyPr/>
        <a:lstStyle/>
        <a:p>
          <a:endParaRPr lang="en-US"/>
        </a:p>
      </dgm:t>
    </dgm:pt>
    <dgm:pt modelId="{5E54788B-1F1B-4C57-8B13-62A7F9F99024}" type="pres">
      <dgm:prSet presAssocID="{D45EC302-47DC-4BCA-978F-D384E5153231}" presName="node" presStyleLbl="node1" presStyleIdx="3" presStyleCnt="5">
        <dgm:presLayoutVars>
          <dgm:bulletEnabled val="1"/>
        </dgm:presLayoutVars>
      </dgm:prSet>
      <dgm:spPr/>
      <dgm:t>
        <a:bodyPr/>
        <a:lstStyle/>
        <a:p>
          <a:endParaRPr lang="en-US"/>
        </a:p>
      </dgm:t>
    </dgm:pt>
    <dgm:pt modelId="{4CAE0F5D-6C99-0F46-94B5-BD1491011A61}" type="pres">
      <dgm:prSet presAssocID="{23FA358C-FDCD-294A-9EFD-C4E1A2CEDCE4}" presName="parTrans" presStyleLbl="sibTrans2D1" presStyleIdx="4" presStyleCnt="5"/>
      <dgm:spPr/>
      <dgm:t>
        <a:bodyPr/>
        <a:lstStyle/>
        <a:p>
          <a:endParaRPr lang="en-US"/>
        </a:p>
      </dgm:t>
    </dgm:pt>
    <dgm:pt modelId="{8B0F75C9-F3CD-A642-BBDD-5FE9DC778C07}" type="pres">
      <dgm:prSet presAssocID="{23FA358C-FDCD-294A-9EFD-C4E1A2CEDCE4}" presName="connectorText" presStyleLbl="sibTrans2D1" presStyleIdx="4" presStyleCnt="5"/>
      <dgm:spPr/>
      <dgm:t>
        <a:bodyPr/>
        <a:lstStyle/>
        <a:p>
          <a:endParaRPr lang="en-US"/>
        </a:p>
      </dgm:t>
    </dgm:pt>
    <dgm:pt modelId="{0F748619-D8E5-0546-9B61-9C8D44E9B1F4}" type="pres">
      <dgm:prSet presAssocID="{65B392A7-6DB2-3442-B9AB-70BA04E5C4D7}" presName="node" presStyleLbl="node1" presStyleIdx="4" presStyleCnt="5">
        <dgm:presLayoutVars>
          <dgm:bulletEnabled val="1"/>
        </dgm:presLayoutVars>
      </dgm:prSet>
      <dgm:spPr/>
      <dgm:t>
        <a:bodyPr/>
        <a:lstStyle/>
        <a:p>
          <a:endParaRPr lang="en-US"/>
        </a:p>
      </dgm:t>
    </dgm:pt>
  </dgm:ptLst>
  <dgm:cxnLst>
    <dgm:cxn modelId="{22958E2E-309E-E041-A9DF-C4D7914B1FDC}" type="presOf" srcId="{DEB595EB-1847-4BF5-B8DE-A3D286939D2D}" destId="{59CFED99-3C7E-4FF7-BB7E-96D6F07F69D2}" srcOrd="0" destOrd="0" presId="urn:microsoft.com/office/officeart/2005/8/layout/radial5"/>
    <dgm:cxn modelId="{4C3AA540-B4EE-7249-AB68-7349FC40CB45}" type="presOf" srcId="{D45EC302-47DC-4BCA-978F-D384E5153231}" destId="{5E54788B-1F1B-4C57-8B13-62A7F9F99024}" srcOrd="0" destOrd="0" presId="urn:microsoft.com/office/officeart/2005/8/layout/radial5"/>
    <dgm:cxn modelId="{29F289C5-ED85-4F88-8E8E-5B710A2E4F3F}" srcId="{DEB595EB-1847-4BF5-B8DE-A3D286939D2D}" destId="{F2DAAF3F-26F5-403E-868B-0E9E265231EC}" srcOrd="0" destOrd="0" parTransId="{C1DF0C9A-5228-4C87-955B-DEFAD40FC501}" sibTransId="{24F728E1-5CCE-41CB-9108-EE350951E015}"/>
    <dgm:cxn modelId="{CB29B820-1D87-7F4B-833E-929AC3E9F17D}" type="presOf" srcId="{23FA358C-FDCD-294A-9EFD-C4E1A2CEDCE4}" destId="{8B0F75C9-F3CD-A642-BBDD-5FE9DC778C07}" srcOrd="1" destOrd="0" presId="urn:microsoft.com/office/officeart/2005/8/layout/radial5"/>
    <dgm:cxn modelId="{0A8835AB-A42E-D648-AE47-3F476614129E}" type="presOf" srcId="{021C5AAB-6B27-46FC-9BE7-B863AF993A42}" destId="{5C2ADC11-6AC4-42E9-836E-DA5C53C840C7}" srcOrd="0" destOrd="0" presId="urn:microsoft.com/office/officeart/2005/8/layout/radial5"/>
    <dgm:cxn modelId="{D032B1F4-26D8-ED41-BBE9-AEDAEE525DC8}" srcId="{DEB595EB-1847-4BF5-B8DE-A3D286939D2D}" destId="{65B392A7-6DB2-3442-B9AB-70BA04E5C4D7}" srcOrd="4" destOrd="0" parTransId="{23FA358C-FDCD-294A-9EFD-C4E1A2CEDCE4}" sibTransId="{1507F2E7-2988-BB4B-9604-EB68DD968F55}"/>
    <dgm:cxn modelId="{F0B9E8C7-7725-0B45-8B0D-2ABEAE7CC001}" type="presOf" srcId="{8F9C14E3-E164-4CB7-9826-8DF88AB760B4}" destId="{2361F555-1DB5-4967-A574-A0D66A8444C2}" srcOrd="1" destOrd="0" presId="urn:microsoft.com/office/officeart/2005/8/layout/radial5"/>
    <dgm:cxn modelId="{E649BBB1-088A-5A4A-84B0-8BFFBF3BBAFF}" type="presOf" srcId="{E4857CE0-B4D4-42F5-98CA-84082886AD87}" destId="{18E5AF05-C6CF-4E45-B759-C388020947AC}" srcOrd="0" destOrd="0" presId="urn:microsoft.com/office/officeart/2005/8/layout/radial5"/>
    <dgm:cxn modelId="{6FF45C9E-98FE-2740-AB63-50A22A70F51B}" type="presOf" srcId="{8F9C14E3-E164-4CB7-9826-8DF88AB760B4}" destId="{46B44C7C-2FB2-4E40-BD20-9C9AB881B453}" srcOrd="0" destOrd="0" presId="urn:microsoft.com/office/officeart/2005/8/layout/radial5"/>
    <dgm:cxn modelId="{EF5F4812-8DA5-45D7-9B85-F320ABE0EBF2}" srcId="{F427BD4C-E4C0-48B8-A33B-141C61BC42DD}" destId="{DEB595EB-1847-4BF5-B8DE-A3D286939D2D}" srcOrd="0" destOrd="0" parTransId="{7BAE149A-CF3D-4230-BBA8-4CE99A280243}" sibTransId="{DA65EFC6-E432-45E1-ADF9-DA83FD4AB1DE}"/>
    <dgm:cxn modelId="{02512CBE-A176-4187-8FEE-7C3D6AB08D49}" srcId="{DEB595EB-1847-4BF5-B8DE-A3D286939D2D}" destId="{671DF0D4-3BFD-4839-BEE7-4018FE2085AE}" srcOrd="1" destOrd="0" parTransId="{B796F315-9189-4975-9091-45CDFC143512}" sibTransId="{296F994C-EC09-4A5D-805A-8B40BD0F6AF7}"/>
    <dgm:cxn modelId="{55D37D44-4C97-D84A-BD49-3D0880D15EAC}" type="presOf" srcId="{B796F315-9189-4975-9091-45CDFC143512}" destId="{754FD11E-C4F3-4537-9D6E-B9D54AB4BC1A}" srcOrd="1" destOrd="0" presId="urn:microsoft.com/office/officeart/2005/8/layout/radial5"/>
    <dgm:cxn modelId="{92ECAA22-292A-B74A-BB97-E70296E9427A}" type="presOf" srcId="{23FA358C-FDCD-294A-9EFD-C4E1A2CEDCE4}" destId="{4CAE0F5D-6C99-0F46-94B5-BD1491011A61}" srcOrd="0" destOrd="0" presId="urn:microsoft.com/office/officeart/2005/8/layout/radial5"/>
    <dgm:cxn modelId="{0DA08CCB-125D-6B42-A86F-4B5B59BD977F}" type="presOf" srcId="{B796F315-9189-4975-9091-45CDFC143512}" destId="{51CC7AC6-1137-417F-A6CD-22043496868A}" srcOrd="0" destOrd="0" presId="urn:microsoft.com/office/officeart/2005/8/layout/radial5"/>
    <dgm:cxn modelId="{8208ED31-82EF-4C44-9A34-0660B634B7D4}" type="presOf" srcId="{F2DAAF3F-26F5-403E-868B-0E9E265231EC}" destId="{3BEEE27F-2E91-49B7-93A0-355EFDFDAEEE}" srcOrd="0" destOrd="0" presId="urn:microsoft.com/office/officeart/2005/8/layout/radial5"/>
    <dgm:cxn modelId="{B6A58FD0-A774-435A-8B94-60EFBAA06DA5}" srcId="{DEB595EB-1847-4BF5-B8DE-A3D286939D2D}" destId="{021C5AAB-6B27-46FC-9BE7-B863AF993A42}" srcOrd="2" destOrd="0" parTransId="{8F9C14E3-E164-4CB7-9826-8DF88AB760B4}" sibTransId="{CB3E4CA9-D1C0-4A60-A8F7-C7B99EF833A5}"/>
    <dgm:cxn modelId="{1D3E0CA9-A9FA-43A8-96FB-3D0B5B049E0C}" srcId="{DEB595EB-1847-4BF5-B8DE-A3D286939D2D}" destId="{D45EC302-47DC-4BCA-978F-D384E5153231}" srcOrd="3" destOrd="0" parTransId="{E4857CE0-B4D4-42F5-98CA-84082886AD87}" sibTransId="{33ED6866-EC21-44D6-BEFB-EF2A0B4739B1}"/>
    <dgm:cxn modelId="{18B8E87D-A4D9-7D42-AA6B-0543D6F8F307}" type="presOf" srcId="{E4857CE0-B4D4-42F5-98CA-84082886AD87}" destId="{721993E9-ECE1-4B67-B331-F222B2029C22}" srcOrd="1" destOrd="0" presId="urn:microsoft.com/office/officeart/2005/8/layout/radial5"/>
    <dgm:cxn modelId="{5646E1CC-0CB3-D041-9589-0D396D949054}" type="presOf" srcId="{671DF0D4-3BFD-4839-BEE7-4018FE2085AE}" destId="{3448BEDB-685B-4719-A6EE-649DF7182C4C}" srcOrd="0" destOrd="0" presId="urn:microsoft.com/office/officeart/2005/8/layout/radial5"/>
    <dgm:cxn modelId="{27F070AB-C845-EC40-8A61-82240EA961E1}" type="presOf" srcId="{F427BD4C-E4C0-48B8-A33B-141C61BC42DD}" destId="{04AAFC1A-D330-41DF-AA29-7574C6F6412E}" srcOrd="0" destOrd="0" presId="urn:microsoft.com/office/officeart/2005/8/layout/radial5"/>
    <dgm:cxn modelId="{71EE7330-13DC-4B44-AE9E-49B8FE62B67A}" type="presOf" srcId="{C1DF0C9A-5228-4C87-955B-DEFAD40FC501}" destId="{4499D1ED-8E99-49E1-AA9C-3ED3181D303B}" srcOrd="0" destOrd="0" presId="urn:microsoft.com/office/officeart/2005/8/layout/radial5"/>
    <dgm:cxn modelId="{B04EF6CF-7401-0844-8A0D-D6A46026312A}" type="presOf" srcId="{65B392A7-6DB2-3442-B9AB-70BA04E5C4D7}" destId="{0F748619-D8E5-0546-9B61-9C8D44E9B1F4}" srcOrd="0" destOrd="0" presId="urn:microsoft.com/office/officeart/2005/8/layout/radial5"/>
    <dgm:cxn modelId="{49B17641-7D68-364D-B5E8-8D05B092A689}" type="presOf" srcId="{C1DF0C9A-5228-4C87-955B-DEFAD40FC501}" destId="{DAFE6279-C4EC-46C5-B29C-264A0FB5C5A8}" srcOrd="1" destOrd="0" presId="urn:microsoft.com/office/officeart/2005/8/layout/radial5"/>
    <dgm:cxn modelId="{68B83771-F816-FC47-9B00-FE25FA75DF23}" type="presParOf" srcId="{04AAFC1A-D330-41DF-AA29-7574C6F6412E}" destId="{59CFED99-3C7E-4FF7-BB7E-96D6F07F69D2}" srcOrd="0" destOrd="0" presId="urn:microsoft.com/office/officeart/2005/8/layout/radial5"/>
    <dgm:cxn modelId="{8C603A7A-EB77-374D-9004-E5027DDCCB80}" type="presParOf" srcId="{04AAFC1A-D330-41DF-AA29-7574C6F6412E}" destId="{4499D1ED-8E99-49E1-AA9C-3ED3181D303B}" srcOrd="1" destOrd="0" presId="urn:microsoft.com/office/officeart/2005/8/layout/radial5"/>
    <dgm:cxn modelId="{08ADEE9A-9D12-764B-B1DE-2F7A997FB995}" type="presParOf" srcId="{4499D1ED-8E99-49E1-AA9C-3ED3181D303B}" destId="{DAFE6279-C4EC-46C5-B29C-264A0FB5C5A8}" srcOrd="0" destOrd="0" presId="urn:microsoft.com/office/officeart/2005/8/layout/radial5"/>
    <dgm:cxn modelId="{30BF842E-1746-2944-A5F8-DB8DC72BD1D7}" type="presParOf" srcId="{04AAFC1A-D330-41DF-AA29-7574C6F6412E}" destId="{3BEEE27F-2E91-49B7-93A0-355EFDFDAEEE}" srcOrd="2" destOrd="0" presId="urn:microsoft.com/office/officeart/2005/8/layout/radial5"/>
    <dgm:cxn modelId="{19A161BB-D972-7842-A2DD-C25E6EF8E501}" type="presParOf" srcId="{04AAFC1A-D330-41DF-AA29-7574C6F6412E}" destId="{51CC7AC6-1137-417F-A6CD-22043496868A}" srcOrd="3" destOrd="0" presId="urn:microsoft.com/office/officeart/2005/8/layout/radial5"/>
    <dgm:cxn modelId="{F5F91E1A-6915-2E46-BC60-94F78938EBB8}" type="presParOf" srcId="{51CC7AC6-1137-417F-A6CD-22043496868A}" destId="{754FD11E-C4F3-4537-9D6E-B9D54AB4BC1A}" srcOrd="0" destOrd="0" presId="urn:microsoft.com/office/officeart/2005/8/layout/radial5"/>
    <dgm:cxn modelId="{4317461B-425C-9648-8309-37765D7D86C4}" type="presParOf" srcId="{04AAFC1A-D330-41DF-AA29-7574C6F6412E}" destId="{3448BEDB-685B-4719-A6EE-649DF7182C4C}" srcOrd="4" destOrd="0" presId="urn:microsoft.com/office/officeart/2005/8/layout/radial5"/>
    <dgm:cxn modelId="{F1F0DA45-5D82-BE45-AC1F-CFAE97AF2156}" type="presParOf" srcId="{04AAFC1A-D330-41DF-AA29-7574C6F6412E}" destId="{46B44C7C-2FB2-4E40-BD20-9C9AB881B453}" srcOrd="5" destOrd="0" presId="urn:microsoft.com/office/officeart/2005/8/layout/radial5"/>
    <dgm:cxn modelId="{9326C852-ECCD-0045-B8C6-BEE0A64293B5}" type="presParOf" srcId="{46B44C7C-2FB2-4E40-BD20-9C9AB881B453}" destId="{2361F555-1DB5-4967-A574-A0D66A8444C2}" srcOrd="0" destOrd="0" presId="urn:microsoft.com/office/officeart/2005/8/layout/radial5"/>
    <dgm:cxn modelId="{FD30766E-83D3-8546-8C62-98B127A296D7}" type="presParOf" srcId="{04AAFC1A-D330-41DF-AA29-7574C6F6412E}" destId="{5C2ADC11-6AC4-42E9-836E-DA5C53C840C7}" srcOrd="6" destOrd="0" presId="urn:microsoft.com/office/officeart/2005/8/layout/radial5"/>
    <dgm:cxn modelId="{17FF7538-64AD-5949-B3AA-ABBF1C18A444}" type="presParOf" srcId="{04AAFC1A-D330-41DF-AA29-7574C6F6412E}" destId="{18E5AF05-C6CF-4E45-B759-C388020947AC}" srcOrd="7" destOrd="0" presId="urn:microsoft.com/office/officeart/2005/8/layout/radial5"/>
    <dgm:cxn modelId="{0B1E3213-8C6F-654D-B9A0-95CFBFC59D6A}" type="presParOf" srcId="{18E5AF05-C6CF-4E45-B759-C388020947AC}" destId="{721993E9-ECE1-4B67-B331-F222B2029C22}" srcOrd="0" destOrd="0" presId="urn:microsoft.com/office/officeart/2005/8/layout/radial5"/>
    <dgm:cxn modelId="{08AC96B7-9499-054E-B7BA-CD89E3B9EC85}" type="presParOf" srcId="{04AAFC1A-D330-41DF-AA29-7574C6F6412E}" destId="{5E54788B-1F1B-4C57-8B13-62A7F9F99024}" srcOrd="8" destOrd="0" presId="urn:microsoft.com/office/officeart/2005/8/layout/radial5"/>
    <dgm:cxn modelId="{CC798972-9156-B446-A936-1921E0C28F33}" type="presParOf" srcId="{04AAFC1A-D330-41DF-AA29-7574C6F6412E}" destId="{4CAE0F5D-6C99-0F46-94B5-BD1491011A61}" srcOrd="9" destOrd="0" presId="urn:microsoft.com/office/officeart/2005/8/layout/radial5"/>
    <dgm:cxn modelId="{11485DC7-6FAB-904B-BB7A-FC3A7769C03F}" type="presParOf" srcId="{4CAE0F5D-6C99-0F46-94B5-BD1491011A61}" destId="{8B0F75C9-F3CD-A642-BBDD-5FE9DC778C07}" srcOrd="0" destOrd="0" presId="urn:microsoft.com/office/officeart/2005/8/layout/radial5"/>
    <dgm:cxn modelId="{98DD471C-AF9D-704D-809F-7969F4C65EE8}" type="presParOf" srcId="{04AAFC1A-D330-41DF-AA29-7574C6F6412E}" destId="{0F748619-D8E5-0546-9B61-9C8D44E9B1F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FED99-3C7E-4FF7-BB7E-96D6F07F69D2}">
      <dsp:nvSpPr>
        <dsp:cNvPr id="0" name=""/>
        <dsp:cNvSpPr/>
      </dsp:nvSpPr>
      <dsp:spPr>
        <a:xfrm>
          <a:off x="5286985" y="3907999"/>
          <a:ext cx="2785370" cy="2785370"/>
        </a:xfrm>
        <a:prstGeom prst="ellipse">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sz="4000" b="1" kern="1200" dirty="0" smtClean="0">
              <a:solidFill>
                <a:srgbClr val="FFFFFF"/>
              </a:solidFill>
            </a:rPr>
            <a:t>CW BLOCK GRANT</a:t>
          </a:r>
          <a:endParaRPr lang="en-US" sz="4000" b="1" kern="1200" dirty="0">
            <a:solidFill>
              <a:srgbClr val="FFFFFF"/>
            </a:solidFill>
          </a:endParaRPr>
        </a:p>
      </dsp:txBody>
      <dsp:txXfrm>
        <a:off x="5694893" y="4315907"/>
        <a:ext cx="1969554" cy="1969554"/>
      </dsp:txXfrm>
    </dsp:sp>
    <dsp:sp modelId="{4499D1ED-8E99-49E1-AA9C-3ED3181D303B}">
      <dsp:nvSpPr>
        <dsp:cNvPr id="0" name=""/>
        <dsp:cNvSpPr/>
      </dsp:nvSpPr>
      <dsp:spPr>
        <a:xfrm rot="16200000">
          <a:off x="6383586" y="2892596"/>
          <a:ext cx="592168" cy="94702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6472411" y="3170826"/>
        <a:ext cx="414518" cy="568215"/>
      </dsp:txXfrm>
    </dsp:sp>
    <dsp:sp modelId="{3BEEE27F-2E91-49B7-93A0-355EFDFDAEEE}">
      <dsp:nvSpPr>
        <dsp:cNvPr id="0" name=""/>
        <dsp:cNvSpPr/>
      </dsp:nvSpPr>
      <dsp:spPr>
        <a:xfrm>
          <a:off x="5286985" y="5330"/>
          <a:ext cx="2785370" cy="2785370"/>
        </a:xfrm>
        <a:prstGeom prst="ellipse">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COUNTY STAFF</a:t>
          </a:r>
          <a:endParaRPr lang="en-US" sz="2400" kern="1200" dirty="0">
            <a:solidFill>
              <a:srgbClr val="FFFFFF"/>
            </a:solidFill>
          </a:endParaRPr>
        </a:p>
      </dsp:txBody>
      <dsp:txXfrm>
        <a:off x="5694893" y="413238"/>
        <a:ext cx="1969554" cy="1969554"/>
      </dsp:txXfrm>
    </dsp:sp>
    <dsp:sp modelId="{51CC7AC6-1137-417F-A6CD-22043496868A}">
      <dsp:nvSpPr>
        <dsp:cNvPr id="0" name=""/>
        <dsp:cNvSpPr/>
      </dsp:nvSpPr>
      <dsp:spPr>
        <a:xfrm rot="20520000">
          <a:off x="8223476" y="4229355"/>
          <a:ext cx="592168" cy="94702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8227823" y="4446208"/>
        <a:ext cx="414518" cy="568215"/>
      </dsp:txXfrm>
    </dsp:sp>
    <dsp:sp modelId="{3448BEDB-685B-4719-A6EE-649DF7182C4C}">
      <dsp:nvSpPr>
        <dsp:cNvPr id="0" name=""/>
        <dsp:cNvSpPr/>
      </dsp:nvSpPr>
      <dsp:spPr>
        <a:xfrm>
          <a:off x="8998644" y="2702008"/>
          <a:ext cx="2785370" cy="2785370"/>
        </a:xfrm>
        <a:prstGeom prst="ellipse">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FOSTER CARE</a:t>
          </a:r>
          <a:endParaRPr lang="en-US" sz="2400" kern="1200" dirty="0">
            <a:solidFill>
              <a:srgbClr val="FFFFFF"/>
            </a:solidFill>
          </a:endParaRPr>
        </a:p>
      </dsp:txBody>
      <dsp:txXfrm>
        <a:off x="9406552" y="3109916"/>
        <a:ext cx="1969554" cy="1969554"/>
      </dsp:txXfrm>
    </dsp:sp>
    <dsp:sp modelId="{46B44C7C-2FB2-4E40-BD20-9C9AB881B453}">
      <dsp:nvSpPr>
        <dsp:cNvPr id="0" name=""/>
        <dsp:cNvSpPr/>
      </dsp:nvSpPr>
      <dsp:spPr>
        <a:xfrm rot="3254407">
          <a:off x="7513757" y="6389040"/>
          <a:ext cx="581412" cy="94702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7550003" y="6507675"/>
        <a:ext cx="406988" cy="568215"/>
      </dsp:txXfrm>
    </dsp:sp>
    <dsp:sp modelId="{5C2ADC11-6AC4-42E9-836E-DA5C53C840C7}">
      <dsp:nvSpPr>
        <dsp:cNvPr id="0" name=""/>
        <dsp:cNvSpPr/>
      </dsp:nvSpPr>
      <dsp:spPr>
        <a:xfrm>
          <a:off x="7555804" y="7058442"/>
          <a:ext cx="2785370" cy="2785370"/>
        </a:xfrm>
        <a:prstGeom prst="ellipse">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ADOPTION</a:t>
          </a:r>
          <a:endParaRPr lang="en-US" sz="2400" kern="1200" dirty="0">
            <a:solidFill>
              <a:srgbClr val="FFFFFF"/>
            </a:solidFill>
          </a:endParaRPr>
        </a:p>
      </dsp:txBody>
      <dsp:txXfrm>
        <a:off x="7963712" y="7466350"/>
        <a:ext cx="1969554" cy="1969554"/>
      </dsp:txXfrm>
    </dsp:sp>
    <dsp:sp modelId="{18E5AF05-C6CF-4E45-B759-C388020947AC}">
      <dsp:nvSpPr>
        <dsp:cNvPr id="0" name=""/>
        <dsp:cNvSpPr/>
      </dsp:nvSpPr>
      <dsp:spPr>
        <a:xfrm rot="7560000">
          <a:off x="5246471" y="6392275"/>
          <a:ext cx="592168" cy="94702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rot="10800000">
        <a:off x="5387506" y="6509819"/>
        <a:ext cx="414518" cy="568215"/>
      </dsp:txXfrm>
    </dsp:sp>
    <dsp:sp modelId="{5E54788B-1F1B-4C57-8B13-62A7F9F99024}">
      <dsp:nvSpPr>
        <dsp:cNvPr id="0" name=""/>
        <dsp:cNvSpPr/>
      </dsp:nvSpPr>
      <dsp:spPr>
        <a:xfrm>
          <a:off x="2993054" y="7065324"/>
          <a:ext cx="2785370" cy="2785370"/>
        </a:xfrm>
        <a:prstGeom prst="ellipse">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pc="-150" dirty="0" smtClean="0">
              <a:solidFill>
                <a:srgbClr val="FFFFFF"/>
              </a:solidFill>
            </a:rPr>
            <a:t>OPERATIONAL COSTS</a:t>
          </a:r>
          <a:endParaRPr lang="en-US" sz="2200" kern="1200" spc="-150" dirty="0">
            <a:solidFill>
              <a:srgbClr val="FFFFFF"/>
            </a:solidFill>
          </a:endParaRPr>
        </a:p>
      </dsp:txBody>
      <dsp:txXfrm>
        <a:off x="3400962" y="7473232"/>
        <a:ext cx="1969554" cy="1969554"/>
      </dsp:txXfrm>
    </dsp:sp>
    <dsp:sp modelId="{4CAE0F5D-6C99-0F46-94B5-BD1491011A61}">
      <dsp:nvSpPr>
        <dsp:cNvPr id="0" name=""/>
        <dsp:cNvSpPr/>
      </dsp:nvSpPr>
      <dsp:spPr>
        <a:xfrm rot="11880000">
          <a:off x="4543696" y="4229355"/>
          <a:ext cx="592168" cy="947025"/>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rot="10800000">
        <a:off x="4716999" y="4446208"/>
        <a:ext cx="414518" cy="568215"/>
      </dsp:txXfrm>
    </dsp:sp>
    <dsp:sp modelId="{0F748619-D8E5-0546-9B61-9C8D44E9B1F4}">
      <dsp:nvSpPr>
        <dsp:cNvPr id="0" name=""/>
        <dsp:cNvSpPr/>
      </dsp:nvSpPr>
      <dsp:spPr>
        <a:xfrm>
          <a:off x="1575326" y="2702008"/>
          <a:ext cx="2785370" cy="2785370"/>
        </a:xfrm>
        <a:prstGeom prst="ellipse">
          <a:avLst/>
        </a:prstGeom>
        <a:solidFill>
          <a:srgbClr val="00B0F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FF"/>
              </a:solidFill>
            </a:rPr>
            <a:t>CHILDREN AND FAMILY SERVICES</a:t>
          </a:r>
          <a:endParaRPr lang="en-US" sz="2200" kern="1200" dirty="0">
            <a:solidFill>
              <a:srgbClr val="FFFFFF"/>
            </a:solidFill>
          </a:endParaRPr>
        </a:p>
      </dsp:txBody>
      <dsp:txXfrm>
        <a:off x="1983234" y="3109916"/>
        <a:ext cx="1969554" cy="196955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0.00207</cdr:x>
      <cdr:y>0.49388</cdr:y>
    </cdr:from>
    <cdr:to>
      <cdr:x>0.18211</cdr:x>
      <cdr:y>0.7386</cdr:y>
    </cdr:to>
    <cdr:sp macro="" textlink="">
      <cdr:nvSpPr>
        <cdr:cNvPr id="2" name="TextBox 1"/>
        <cdr:cNvSpPr txBox="1"/>
      </cdr:nvSpPr>
      <cdr:spPr>
        <a:xfrm xmlns:a="http://schemas.openxmlformats.org/drawingml/2006/main">
          <a:off x="19680" y="2799920"/>
          <a:ext cx="1711902" cy="1387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FTE Needed</a:t>
          </a:r>
          <a:endParaRPr lang="en-US" sz="2000" dirty="0"/>
        </a:p>
      </cdr:txBody>
    </cdr:sp>
  </cdr:relSizeAnchor>
  <cdr:relSizeAnchor xmlns:cdr="http://schemas.openxmlformats.org/drawingml/2006/chartDrawing">
    <cdr:from>
      <cdr:x>0.16758</cdr:x>
      <cdr:y>0.51206</cdr:y>
    </cdr:from>
    <cdr:to>
      <cdr:x>0.25667</cdr:x>
      <cdr:y>0.52977</cdr:y>
    </cdr:to>
    <cdr:cxnSp macro="">
      <cdr:nvCxnSpPr>
        <cdr:cNvPr id="4" name="Straight Connector 3"/>
        <cdr:cNvCxnSpPr/>
      </cdr:nvCxnSpPr>
      <cdr:spPr>
        <a:xfrm xmlns:a="http://schemas.openxmlformats.org/drawingml/2006/main" flipV="1">
          <a:off x="1593441" y="2903012"/>
          <a:ext cx="847076" cy="100394"/>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0.71806</cdr:x>
      <cdr:y>0.83611</cdr:y>
    </cdr:from>
    <cdr:to>
      <cdr:x>0.90965</cdr:x>
      <cdr:y>0.91165</cdr:y>
    </cdr:to>
    <cdr:sp macro="" textlink="">
      <cdr:nvSpPr>
        <cdr:cNvPr id="5" name="TextBox 4"/>
        <cdr:cNvSpPr txBox="1"/>
      </cdr:nvSpPr>
      <cdr:spPr>
        <a:xfrm xmlns:a="http://schemas.openxmlformats.org/drawingml/2006/main">
          <a:off x="6827660" y="4740114"/>
          <a:ext cx="1821727" cy="4282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FTE Requested</a:t>
          </a:r>
          <a:endParaRPr lang="en-US" sz="2000" dirty="0"/>
        </a:p>
      </cdr:txBody>
    </cdr:sp>
  </cdr:relSizeAnchor>
  <cdr:relSizeAnchor xmlns:cdr="http://schemas.openxmlformats.org/drawingml/2006/chartDrawing">
    <cdr:from>
      <cdr:x>0.64507</cdr:x>
      <cdr:y>0.80963</cdr:y>
    </cdr:from>
    <cdr:to>
      <cdr:x>0.72054</cdr:x>
      <cdr:y>0.84892</cdr:y>
    </cdr:to>
    <cdr:cxnSp macro="">
      <cdr:nvCxnSpPr>
        <cdr:cNvPr id="7" name="Straight Connector 6"/>
        <cdr:cNvCxnSpPr/>
      </cdr:nvCxnSpPr>
      <cdr:spPr>
        <a:xfrm xmlns:a="http://schemas.openxmlformats.org/drawingml/2006/main">
          <a:off x="6133617" y="4589976"/>
          <a:ext cx="717624" cy="22278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0.78148</cdr:x>
      <cdr:y>0.19284</cdr:y>
    </cdr:from>
    <cdr:to>
      <cdr:x>0.96152</cdr:x>
      <cdr:y>0.43756</cdr:y>
    </cdr:to>
    <cdr:sp macro="" textlink="">
      <cdr:nvSpPr>
        <cdr:cNvPr id="6" name="TextBox 5"/>
        <cdr:cNvSpPr txBox="1"/>
      </cdr:nvSpPr>
      <cdr:spPr>
        <a:xfrm xmlns:a="http://schemas.openxmlformats.org/drawingml/2006/main">
          <a:off x="7430672" y="1093273"/>
          <a:ext cx="1711902" cy="13873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FTE Funded</a:t>
          </a:r>
          <a:endParaRPr lang="en-US" sz="2000" dirty="0"/>
        </a:p>
      </cdr:txBody>
    </cdr:sp>
  </cdr:relSizeAnchor>
  <cdr:relSizeAnchor xmlns:cdr="http://schemas.openxmlformats.org/drawingml/2006/chartDrawing">
    <cdr:from>
      <cdr:x>0.71332</cdr:x>
      <cdr:y>0.26716</cdr:y>
    </cdr:from>
    <cdr:to>
      <cdr:x>0.81386</cdr:x>
      <cdr:y>0.31852</cdr:y>
    </cdr:to>
    <cdr:cxnSp macro="">
      <cdr:nvCxnSpPr>
        <cdr:cNvPr id="8" name="Straight Connector 7"/>
        <cdr:cNvCxnSpPr/>
      </cdr:nvCxnSpPr>
      <cdr:spPr>
        <a:xfrm xmlns:a="http://schemas.openxmlformats.org/drawingml/2006/main" flipH="1">
          <a:off x="6782537" y="1514603"/>
          <a:ext cx="955987" cy="29117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7983959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 name="Shape 12"/>
          <p:cNvSpPr>
            <a:spLocks noGrp="1"/>
          </p:cNvSpPr>
          <p:nvPr>
            <p:ph type="sldNum" sz="quarter" idx="2"/>
          </p:nvPr>
        </p:nvSpPr>
        <p:spPr>
          <a:xfrm>
            <a:off x="11971114" y="11525250"/>
            <a:ext cx="432247" cy="482601"/>
          </a:xfrm>
          <a:prstGeom prst="rect">
            <a:avLst/>
          </a:prstGeom>
        </p:spPr>
        <p:txBody>
          <a:bodyPr wrap="none"/>
          <a:lstStyle>
            <a:lvl1pPr>
              <a:defRPr sz="2400" cap="none" spc="0">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 page">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121683" y="2765425"/>
            <a:ext cx="3413125" cy="3413125"/>
          </a:xfrm>
        </p:spPr>
        <p:txBody>
          <a:bodyPr/>
          <a:lstStyle/>
          <a:p>
            <a:endParaRPr lang="en-US"/>
          </a:p>
        </p:txBody>
      </p:sp>
      <p:sp>
        <p:nvSpPr>
          <p:cNvPr id="7" name="Picture Placeholder 2"/>
          <p:cNvSpPr>
            <a:spLocks noGrp="1"/>
          </p:cNvSpPr>
          <p:nvPr>
            <p:ph type="pic" sz="quarter" idx="11"/>
          </p:nvPr>
        </p:nvSpPr>
        <p:spPr>
          <a:xfrm>
            <a:off x="6909380" y="2765424"/>
            <a:ext cx="3413125" cy="3413125"/>
          </a:xfrm>
        </p:spPr>
        <p:txBody>
          <a:bodyPr/>
          <a:lstStyle/>
          <a:p>
            <a:endParaRPr lang="en-US"/>
          </a:p>
        </p:txBody>
      </p:sp>
      <p:sp>
        <p:nvSpPr>
          <p:cNvPr id="8" name="Picture Placeholder 2"/>
          <p:cNvSpPr>
            <a:spLocks noGrp="1"/>
          </p:cNvSpPr>
          <p:nvPr>
            <p:ph type="pic" sz="quarter" idx="12"/>
          </p:nvPr>
        </p:nvSpPr>
        <p:spPr>
          <a:xfrm>
            <a:off x="10697077" y="2765424"/>
            <a:ext cx="3413125" cy="3413125"/>
          </a:xfrm>
        </p:spPr>
        <p:txBody>
          <a:bodyPr/>
          <a:lstStyle/>
          <a:p>
            <a:endParaRPr lang="en-US"/>
          </a:p>
        </p:txBody>
      </p:sp>
      <p:sp>
        <p:nvSpPr>
          <p:cNvPr id="9" name="Picture Placeholder 2"/>
          <p:cNvSpPr>
            <a:spLocks noGrp="1"/>
          </p:cNvSpPr>
          <p:nvPr>
            <p:ph type="pic" sz="quarter" idx="13"/>
          </p:nvPr>
        </p:nvSpPr>
        <p:spPr>
          <a:xfrm>
            <a:off x="14484774" y="2765423"/>
            <a:ext cx="3413125" cy="3413125"/>
          </a:xfrm>
        </p:spPr>
        <p:txBody>
          <a:bodyPr/>
          <a:lstStyle/>
          <a:p>
            <a:endParaRPr lang="en-US"/>
          </a:p>
        </p:txBody>
      </p:sp>
      <p:sp>
        <p:nvSpPr>
          <p:cNvPr id="10" name="Picture Placeholder 2"/>
          <p:cNvSpPr>
            <a:spLocks noGrp="1"/>
          </p:cNvSpPr>
          <p:nvPr>
            <p:ph type="pic" sz="quarter" idx="14"/>
          </p:nvPr>
        </p:nvSpPr>
        <p:spPr>
          <a:xfrm>
            <a:off x="18272471" y="2765423"/>
            <a:ext cx="3413125" cy="3413125"/>
          </a:xfrm>
        </p:spPr>
        <p:txBody>
          <a:bodyPr/>
          <a:lstStyle/>
          <a:p>
            <a:endParaRPr lang="en-US"/>
          </a:p>
        </p:txBody>
      </p:sp>
      <p:sp>
        <p:nvSpPr>
          <p:cNvPr id="11" name="Picture Placeholder 2"/>
          <p:cNvSpPr>
            <a:spLocks noGrp="1"/>
          </p:cNvSpPr>
          <p:nvPr>
            <p:ph type="pic" sz="quarter" idx="15"/>
          </p:nvPr>
        </p:nvSpPr>
        <p:spPr>
          <a:xfrm>
            <a:off x="3121683" y="6508518"/>
            <a:ext cx="3413125" cy="3413125"/>
          </a:xfrm>
        </p:spPr>
        <p:txBody>
          <a:bodyPr/>
          <a:lstStyle/>
          <a:p>
            <a:endParaRPr lang="en-US"/>
          </a:p>
        </p:txBody>
      </p:sp>
      <p:sp>
        <p:nvSpPr>
          <p:cNvPr id="12" name="Picture Placeholder 2"/>
          <p:cNvSpPr>
            <a:spLocks noGrp="1"/>
          </p:cNvSpPr>
          <p:nvPr>
            <p:ph type="pic" sz="quarter" idx="16"/>
          </p:nvPr>
        </p:nvSpPr>
        <p:spPr>
          <a:xfrm>
            <a:off x="6909380" y="6508517"/>
            <a:ext cx="3413125" cy="3413125"/>
          </a:xfrm>
        </p:spPr>
        <p:txBody>
          <a:bodyPr/>
          <a:lstStyle/>
          <a:p>
            <a:endParaRPr lang="en-US"/>
          </a:p>
        </p:txBody>
      </p:sp>
      <p:sp>
        <p:nvSpPr>
          <p:cNvPr id="13" name="Picture Placeholder 2"/>
          <p:cNvSpPr>
            <a:spLocks noGrp="1"/>
          </p:cNvSpPr>
          <p:nvPr>
            <p:ph type="pic" sz="quarter" idx="17"/>
          </p:nvPr>
        </p:nvSpPr>
        <p:spPr>
          <a:xfrm>
            <a:off x="10697077" y="6508517"/>
            <a:ext cx="3413125" cy="3413125"/>
          </a:xfrm>
        </p:spPr>
        <p:txBody>
          <a:bodyPr/>
          <a:lstStyle/>
          <a:p>
            <a:endParaRPr lang="en-US"/>
          </a:p>
        </p:txBody>
      </p:sp>
      <p:sp>
        <p:nvSpPr>
          <p:cNvPr id="14" name="Picture Placeholder 2"/>
          <p:cNvSpPr>
            <a:spLocks noGrp="1"/>
          </p:cNvSpPr>
          <p:nvPr>
            <p:ph type="pic" sz="quarter" idx="18"/>
          </p:nvPr>
        </p:nvSpPr>
        <p:spPr>
          <a:xfrm>
            <a:off x="14484774" y="6508516"/>
            <a:ext cx="3413125" cy="3413125"/>
          </a:xfrm>
        </p:spPr>
        <p:txBody>
          <a:bodyPr/>
          <a:lstStyle/>
          <a:p>
            <a:endParaRPr lang="en-US"/>
          </a:p>
        </p:txBody>
      </p:sp>
      <p:sp>
        <p:nvSpPr>
          <p:cNvPr id="15" name="Picture Placeholder 2"/>
          <p:cNvSpPr>
            <a:spLocks noGrp="1"/>
          </p:cNvSpPr>
          <p:nvPr>
            <p:ph type="pic" sz="quarter" idx="19"/>
          </p:nvPr>
        </p:nvSpPr>
        <p:spPr>
          <a:xfrm>
            <a:off x="18272471" y="6508516"/>
            <a:ext cx="3413125" cy="3413125"/>
          </a:xfrm>
        </p:spPr>
        <p:txBody>
          <a:bodyPr/>
          <a:lstStyle/>
          <a:p>
            <a:endParaRPr lang="en-US"/>
          </a:p>
        </p:txBody>
      </p:sp>
    </p:spTree>
    <p:extLst>
      <p:ext uri="{BB962C8B-B14F-4D97-AF65-F5344CB8AC3E}">
        <p14:creationId xmlns:p14="http://schemas.microsoft.com/office/powerpoint/2010/main" val="119057321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21683" y="2765425"/>
            <a:ext cx="3413125" cy="3413125"/>
          </a:xfrm>
        </p:spPr>
        <p:txBody>
          <a:bodyPr/>
          <a:lstStyle/>
          <a:p>
            <a:endParaRPr lang="en-US"/>
          </a:p>
        </p:txBody>
      </p:sp>
      <p:sp>
        <p:nvSpPr>
          <p:cNvPr id="4" name="Picture Placeholder 2"/>
          <p:cNvSpPr>
            <a:spLocks noGrp="1"/>
          </p:cNvSpPr>
          <p:nvPr>
            <p:ph type="pic" sz="quarter" idx="11"/>
          </p:nvPr>
        </p:nvSpPr>
        <p:spPr>
          <a:xfrm>
            <a:off x="6909380" y="2765424"/>
            <a:ext cx="3413125" cy="3413125"/>
          </a:xfrm>
        </p:spPr>
        <p:txBody>
          <a:bodyPr/>
          <a:lstStyle/>
          <a:p>
            <a:endParaRPr lang="en-US"/>
          </a:p>
        </p:txBody>
      </p:sp>
      <p:sp>
        <p:nvSpPr>
          <p:cNvPr id="5" name="Picture Placeholder 2"/>
          <p:cNvSpPr>
            <a:spLocks noGrp="1"/>
          </p:cNvSpPr>
          <p:nvPr>
            <p:ph type="pic" sz="quarter" idx="12"/>
          </p:nvPr>
        </p:nvSpPr>
        <p:spPr>
          <a:xfrm>
            <a:off x="10697077" y="2765424"/>
            <a:ext cx="3413125" cy="3413125"/>
          </a:xfrm>
        </p:spPr>
        <p:txBody>
          <a:bodyPr/>
          <a:lstStyle/>
          <a:p>
            <a:endParaRPr lang="en-US"/>
          </a:p>
        </p:txBody>
      </p:sp>
      <p:sp>
        <p:nvSpPr>
          <p:cNvPr id="6" name="Picture Placeholder 2"/>
          <p:cNvSpPr>
            <a:spLocks noGrp="1"/>
          </p:cNvSpPr>
          <p:nvPr>
            <p:ph type="pic" sz="quarter" idx="13"/>
          </p:nvPr>
        </p:nvSpPr>
        <p:spPr>
          <a:xfrm>
            <a:off x="14484774" y="2765423"/>
            <a:ext cx="3413125" cy="3413125"/>
          </a:xfrm>
        </p:spPr>
        <p:txBody>
          <a:bodyPr/>
          <a:lstStyle/>
          <a:p>
            <a:endParaRPr lang="en-US"/>
          </a:p>
        </p:txBody>
      </p:sp>
      <p:sp>
        <p:nvSpPr>
          <p:cNvPr id="7" name="Picture Placeholder 2"/>
          <p:cNvSpPr>
            <a:spLocks noGrp="1"/>
          </p:cNvSpPr>
          <p:nvPr>
            <p:ph type="pic" sz="quarter" idx="14"/>
          </p:nvPr>
        </p:nvSpPr>
        <p:spPr>
          <a:xfrm>
            <a:off x="18272471" y="2765423"/>
            <a:ext cx="3413125" cy="3413125"/>
          </a:xfrm>
        </p:spPr>
        <p:txBody>
          <a:bodyPr/>
          <a:lstStyle/>
          <a:p>
            <a:endParaRPr lang="en-US"/>
          </a:p>
        </p:txBody>
      </p:sp>
      <p:sp>
        <p:nvSpPr>
          <p:cNvPr id="8" name="Picture Placeholder 2"/>
          <p:cNvSpPr>
            <a:spLocks noGrp="1"/>
          </p:cNvSpPr>
          <p:nvPr>
            <p:ph type="pic" sz="quarter" idx="15"/>
          </p:nvPr>
        </p:nvSpPr>
        <p:spPr>
          <a:xfrm>
            <a:off x="3121683" y="6508518"/>
            <a:ext cx="3413125" cy="3413125"/>
          </a:xfrm>
        </p:spPr>
        <p:txBody>
          <a:bodyPr/>
          <a:lstStyle/>
          <a:p>
            <a:endParaRPr lang="en-US"/>
          </a:p>
        </p:txBody>
      </p:sp>
      <p:sp>
        <p:nvSpPr>
          <p:cNvPr id="9" name="Picture Placeholder 2"/>
          <p:cNvSpPr>
            <a:spLocks noGrp="1"/>
          </p:cNvSpPr>
          <p:nvPr>
            <p:ph type="pic" sz="quarter" idx="16"/>
          </p:nvPr>
        </p:nvSpPr>
        <p:spPr>
          <a:xfrm>
            <a:off x="6909380" y="6508517"/>
            <a:ext cx="3413125" cy="3413125"/>
          </a:xfrm>
        </p:spPr>
        <p:txBody>
          <a:bodyPr/>
          <a:lstStyle/>
          <a:p>
            <a:endParaRPr lang="en-US"/>
          </a:p>
        </p:txBody>
      </p:sp>
      <p:sp>
        <p:nvSpPr>
          <p:cNvPr id="10" name="Picture Placeholder 2"/>
          <p:cNvSpPr>
            <a:spLocks noGrp="1"/>
          </p:cNvSpPr>
          <p:nvPr>
            <p:ph type="pic" sz="quarter" idx="17"/>
          </p:nvPr>
        </p:nvSpPr>
        <p:spPr>
          <a:xfrm>
            <a:off x="10697077" y="6508517"/>
            <a:ext cx="3413125" cy="3413125"/>
          </a:xfrm>
        </p:spPr>
        <p:txBody>
          <a:bodyPr/>
          <a:lstStyle/>
          <a:p>
            <a:endParaRPr lang="en-US"/>
          </a:p>
        </p:txBody>
      </p:sp>
      <p:sp>
        <p:nvSpPr>
          <p:cNvPr id="11" name="Picture Placeholder 2"/>
          <p:cNvSpPr>
            <a:spLocks noGrp="1"/>
          </p:cNvSpPr>
          <p:nvPr>
            <p:ph type="pic" sz="quarter" idx="18"/>
          </p:nvPr>
        </p:nvSpPr>
        <p:spPr>
          <a:xfrm>
            <a:off x="14484774" y="6508516"/>
            <a:ext cx="3413125" cy="3413125"/>
          </a:xfrm>
        </p:spPr>
        <p:txBody>
          <a:bodyPr/>
          <a:lstStyle/>
          <a:p>
            <a:endParaRPr lang="en-US"/>
          </a:p>
        </p:txBody>
      </p:sp>
      <p:sp>
        <p:nvSpPr>
          <p:cNvPr id="13" name="Picture Placeholder 2"/>
          <p:cNvSpPr>
            <a:spLocks noGrp="1"/>
          </p:cNvSpPr>
          <p:nvPr>
            <p:ph type="pic" sz="quarter" idx="19"/>
          </p:nvPr>
        </p:nvSpPr>
        <p:spPr>
          <a:xfrm>
            <a:off x="18272471" y="6508516"/>
            <a:ext cx="3413125" cy="3413125"/>
          </a:xfrm>
        </p:spPr>
        <p:txBody>
          <a:bodyPr/>
          <a:lstStyle/>
          <a:p>
            <a:endParaRPr lang="en-US"/>
          </a:p>
        </p:txBody>
      </p:sp>
    </p:spTree>
    <p:extLst>
      <p:ext uri="{BB962C8B-B14F-4D97-AF65-F5344CB8AC3E}">
        <p14:creationId xmlns:p14="http://schemas.microsoft.com/office/powerpoint/2010/main" val="32388208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907121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3144244" y="12526236"/>
            <a:ext cx="831289" cy="831289"/>
          </a:xfrm>
          <a:prstGeom prst="ellipse">
            <a:avLst/>
          </a:prstGeom>
          <a:solidFill>
            <a:srgbClr val="282828"/>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 name="Shape 3"/>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p>
            <a:r>
              <a:t>Title Text</a:t>
            </a:r>
          </a:p>
        </p:txBody>
      </p:sp>
      <p:sp>
        <p:nvSpPr>
          <p:cNvPr id="4" name="Shape 4"/>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23255935" y="12764080"/>
            <a:ext cx="607908" cy="355601"/>
          </a:xfrm>
          <a:prstGeom prst="rect">
            <a:avLst/>
          </a:prstGeom>
          <a:ln w="3175">
            <a:miter lim="400000"/>
          </a:ln>
        </p:spPr>
        <p:txBody>
          <a:bodyPr lIns="38100" tIns="38100" rIns="38100" bIns="38100">
            <a:spAutoFit/>
          </a:bodyPr>
          <a:lstStyle>
            <a:lvl1pPr algn="ctr">
              <a:defRPr sz="1800" cap="all" spc="360">
                <a:solidFill>
                  <a:srgbClr val="FFFFFF"/>
                </a:solidFill>
                <a:latin typeface="+mn-lt"/>
                <a:ea typeface="+mn-ea"/>
                <a:cs typeface="+mn-cs"/>
                <a:sym typeface="Montserrat-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ransition spd="med"/>
  <p:txStyles>
    <p:titleStyle>
      <a:lvl1pPr marL="0" marR="0" indent="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1pPr>
      <a:lvl2pPr marL="0" marR="0" indent="228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2pPr>
      <a:lvl3pPr marL="0" marR="0" indent="457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3pPr>
      <a:lvl4pPr marL="0" marR="0" indent="685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4pPr>
      <a:lvl5pPr marL="0" marR="0" indent="9144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5pPr>
      <a:lvl6pPr marL="0" marR="0" indent="11430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6pPr>
      <a:lvl7pPr marL="0" marR="0" indent="1371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7pPr>
      <a:lvl8pPr marL="0" marR="0" indent="1600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8pPr>
      <a:lvl9pPr marL="0" marR="0" indent="1828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9pPr>
    </p:titleStyle>
    <p:bodyStyle>
      <a:lvl1pPr marL="0" marR="0" indent="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1pPr>
      <a:lvl2pPr marL="0" marR="0" indent="228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2pPr>
      <a:lvl3pPr marL="0" marR="0" indent="457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3pPr>
      <a:lvl4pPr marL="0" marR="0" indent="685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4pPr>
      <a:lvl5pPr marL="0" marR="0" indent="9144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5pPr>
      <a:lvl6pPr marL="0" marR="0" indent="11430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6pPr>
      <a:lvl7pPr marL="0" marR="0" indent="1371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7pPr>
      <a:lvl8pPr marL="0" marR="0" indent="1600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8pPr>
      <a:lvl9pPr marL="0" marR="0" indent="1828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9pPr>
    </p:bodyStyle>
    <p:otherStyle>
      <a:lvl1pPr marL="0" marR="0" indent="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1pPr>
      <a:lvl2pPr marL="0" marR="0" indent="2286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2pPr>
      <a:lvl3pPr marL="0" marR="0" indent="4572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3pPr>
      <a:lvl4pPr marL="0" marR="0" indent="6858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4pPr>
      <a:lvl5pPr marL="0" marR="0" indent="9144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5pPr>
      <a:lvl6pPr marL="0" marR="0" indent="11430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6pPr>
      <a:lvl7pPr marL="0" marR="0" indent="13716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7pPr>
      <a:lvl8pPr marL="0" marR="0" indent="16002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8pPr>
      <a:lvl9pPr marL="0" marR="0" indent="1828800" algn="ctr" defTabSz="825500" latinLnBrk="0">
        <a:lnSpc>
          <a:spcPct val="100000"/>
        </a:lnSpc>
        <a:spcBef>
          <a:spcPts val="0"/>
        </a:spcBef>
        <a:spcAft>
          <a:spcPts val="0"/>
        </a:spcAft>
        <a:buClrTx/>
        <a:buSzTx/>
        <a:buFontTx/>
        <a:buNone/>
        <a:tabLst/>
        <a:defRPr sz="1800" b="0" i="0" u="none" strike="noStrike" cap="all" spc="36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png"/><Relationship Id="rId8"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hyperlink" Target="https://rom.socwel.ku.edu/Colorado/ReportMenu.aspx" TargetMode="External"/><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3.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alphaModFix amt="58000"/>
            <a:extLst>
              <a:ext uri="{28A0092B-C50C-407E-A947-70E740481C1C}">
                <a14:useLocalDpi xmlns:a14="http://schemas.microsoft.com/office/drawing/2010/main" val="0"/>
              </a:ext>
            </a:extLst>
          </a:blip>
          <a:stretch>
            <a:fillRect/>
          </a:stretch>
        </p:blipFill>
        <p:spPr>
          <a:xfrm>
            <a:off x="3434000" y="1020726"/>
            <a:ext cx="17516004" cy="11324208"/>
          </a:xfrm>
          <a:pattFill prst="pct70">
            <a:fgClr>
              <a:srgbClr val="00B0F0"/>
            </a:fgClr>
            <a:bgClr>
              <a:srgbClr val="FFFFFF"/>
            </a:bgClr>
          </a:pattFill>
        </p:spPr>
      </p:pic>
      <p:sp>
        <p:nvSpPr>
          <p:cNvPr id="31" name="Shape 31"/>
          <p:cNvSpPr/>
          <p:nvPr/>
        </p:nvSpPr>
        <p:spPr>
          <a:xfrm>
            <a:off x="8080744" y="2573639"/>
            <a:ext cx="8261916" cy="7860446"/>
          </a:xfrm>
          <a:prstGeom prst="ellipse">
            <a:avLst/>
          </a:prstGeom>
          <a:solidFill>
            <a:srgbClr val="03C0FE">
              <a:alpha val="73000"/>
            </a:srgb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sz="3000"/>
          </a:p>
        </p:txBody>
      </p:sp>
      <p:sp>
        <p:nvSpPr>
          <p:cNvPr id="32" name="Shape 32"/>
          <p:cNvSpPr/>
          <p:nvPr/>
        </p:nvSpPr>
        <p:spPr>
          <a:xfrm>
            <a:off x="8166867" y="4130424"/>
            <a:ext cx="8050281" cy="4508927"/>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a:defRPr sz="12000" b="1">
                <a:solidFill>
                  <a:srgbClr val="FFFFFF"/>
                </a:solidFill>
                <a:latin typeface="Signika"/>
                <a:ea typeface="Signika"/>
                <a:cs typeface="Signika"/>
                <a:sym typeface="Signika"/>
              </a:defRPr>
            </a:lvl1pPr>
          </a:lstStyle>
          <a:p>
            <a:r>
              <a:rPr lang="en-US" sz="7200" dirty="0"/>
              <a:t>January 2018</a:t>
            </a:r>
          </a:p>
          <a:p>
            <a:r>
              <a:rPr lang="en-US" sz="7200" dirty="0"/>
              <a:t>County Human </a:t>
            </a:r>
          </a:p>
          <a:p>
            <a:r>
              <a:rPr lang="en-US" sz="7200" dirty="0"/>
              <a:t>Services Legislative</a:t>
            </a:r>
          </a:p>
          <a:p>
            <a:r>
              <a:rPr lang="en-US" sz="7200" dirty="0"/>
              <a:t>Breakfast</a:t>
            </a:r>
          </a:p>
        </p:txBody>
      </p:sp>
      <p:sp>
        <p:nvSpPr>
          <p:cNvPr id="3" name="Rounded Rectangle 2"/>
          <p:cNvSpPr/>
          <p:nvPr/>
        </p:nvSpPr>
        <p:spPr>
          <a:xfrm>
            <a:off x="3600993" y="10520415"/>
            <a:ext cx="4905054" cy="1700498"/>
          </a:xfrm>
          <a:prstGeom prst="roundRect">
            <a:avLst/>
          </a:prstGeom>
          <a:solidFill>
            <a:srgbClr val="FFFFFF"/>
          </a:solidFill>
          <a:ln w="3175">
            <a:miter lim="400000"/>
          </a:ln>
        </p:spPr>
        <p:txBody>
          <a:bodyPr lIns="38100" tIns="38100" rIns="38100" bIns="38100" rtlCol="0" anchor="ctr"/>
          <a:lstStyle/>
          <a:p>
            <a:pPr algn="ctr"/>
            <a:r>
              <a:rPr lang="en-US" sz="3000">
                <a:solidFill>
                  <a:srgbClr val="FFFFFF"/>
                </a:solidFill>
                <a:latin typeface="Helvetica Light"/>
                <a:ea typeface="Helvetica Light"/>
                <a:cs typeface="Helvetica Light"/>
                <a:sym typeface="Helvetica Light"/>
              </a:rPr>
              <a:t>\</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04627" y="10797792"/>
            <a:ext cx="4330970" cy="1190476"/>
          </a:xfrm>
          <a:prstGeom prst="rect">
            <a:avLst/>
          </a:prstGeom>
          <a:noFill/>
        </p:spPr>
      </p:pic>
      <p:sp>
        <p:nvSpPr>
          <p:cNvPr id="9" name="Rounded Rectangle 8"/>
          <p:cNvSpPr/>
          <p:nvPr/>
        </p:nvSpPr>
        <p:spPr>
          <a:xfrm>
            <a:off x="17735108" y="9829408"/>
            <a:ext cx="3036836" cy="2391504"/>
          </a:xfrm>
          <a:prstGeom prst="roundRect">
            <a:avLst/>
          </a:prstGeom>
          <a:solidFill>
            <a:srgbClr val="FFFFFF"/>
          </a:solidFill>
          <a:ln w="3175">
            <a:miter lim="400000"/>
          </a:ln>
        </p:spPr>
        <p:txBody>
          <a:bodyPr lIns="38100" tIns="38100" rIns="38100" bIns="38100" rtlCol="0" anchor="ctr"/>
          <a:lstStyle/>
          <a:p>
            <a:pPr algn="ctr"/>
            <a:r>
              <a:rPr lang="en-US" sz="3000">
                <a:solidFill>
                  <a:srgbClr val="FFFFFF"/>
                </a:solidFill>
                <a:latin typeface="Helvetica Light"/>
                <a:ea typeface="Helvetica Light"/>
                <a:cs typeface="Helvetica Light"/>
                <a:sym typeface="Helvetica Light"/>
              </a:rPr>
              <a: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8909" y="10025297"/>
            <a:ext cx="2765446" cy="1992494"/>
          </a:xfrm>
          <a:prstGeom prst="rect">
            <a:avLst/>
          </a:prstGeom>
        </p:spPr>
      </p:pic>
    </p:spTree>
    <p:extLst>
      <p:ext uri="{BB962C8B-B14F-4D97-AF65-F5344CB8AC3E}">
        <p14:creationId xmlns:p14="http://schemas.microsoft.com/office/powerpoint/2010/main" val="152560787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10</a:t>
            </a:fld>
            <a:endParaRPr dirty="0"/>
          </a:p>
        </p:txBody>
      </p:sp>
      <p:grpSp>
        <p:nvGrpSpPr>
          <p:cNvPr id="235" name="Group 235"/>
          <p:cNvGrpSpPr/>
          <p:nvPr/>
        </p:nvGrpSpPr>
        <p:grpSpPr>
          <a:xfrm>
            <a:off x="14226092" y="4661475"/>
            <a:ext cx="7860724" cy="7860725"/>
            <a:chOff x="169971" y="169971"/>
            <a:chExt cx="8900356" cy="8900356"/>
          </a:xfrm>
        </p:grpSpPr>
        <p:graphicFrame>
          <p:nvGraphicFramePr>
            <p:cNvPr id="233" name="Chart 233"/>
            <p:cNvGraphicFramePr/>
            <p:nvPr>
              <p:extLst/>
            </p:nvPr>
          </p:nvGraphicFramePr>
          <p:xfrm>
            <a:off x="169971" y="169971"/>
            <a:ext cx="8900356" cy="8900356"/>
          </p:xfrm>
          <a:graphic>
            <a:graphicData uri="http://schemas.openxmlformats.org/drawingml/2006/chart">
              <c:chart xmlns:c="http://schemas.openxmlformats.org/drawingml/2006/chart" xmlns:r="http://schemas.openxmlformats.org/officeDocument/2006/relationships" r:id="rId2"/>
            </a:graphicData>
          </a:graphic>
        </p:graphicFrame>
        <p:sp>
          <p:nvSpPr>
            <p:cNvPr id="234" name="Shape 234"/>
            <p:cNvSpPr/>
            <p:nvPr/>
          </p:nvSpPr>
          <p:spPr>
            <a:xfrm>
              <a:off x="820244" y="820244"/>
              <a:ext cx="7599810" cy="7599810"/>
            </a:xfrm>
            <a:prstGeom prst="ellipse">
              <a:avLst/>
            </a:prstGeom>
            <a:solidFill>
              <a:srgbClr val="F4F5F7"/>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grpSp>
        <p:nvGrpSpPr>
          <p:cNvPr id="244" name="Group 244"/>
          <p:cNvGrpSpPr/>
          <p:nvPr/>
        </p:nvGrpSpPr>
        <p:grpSpPr>
          <a:xfrm>
            <a:off x="17121646" y="5341284"/>
            <a:ext cx="3871246" cy="3871246"/>
            <a:chOff x="0" y="0"/>
            <a:chExt cx="3871245" cy="3871245"/>
          </a:xfrm>
        </p:grpSpPr>
        <p:graphicFrame>
          <p:nvGraphicFramePr>
            <p:cNvPr id="242" name="Chart 242"/>
            <p:cNvGraphicFramePr/>
            <p:nvPr/>
          </p:nvGraphicFramePr>
          <p:xfrm>
            <a:off x="0" y="0"/>
            <a:ext cx="3871246" cy="3871246"/>
          </p:xfrm>
          <a:graphic>
            <a:graphicData uri="http://schemas.openxmlformats.org/drawingml/2006/chart">
              <c:chart xmlns:c="http://schemas.openxmlformats.org/drawingml/2006/chart" xmlns:r="http://schemas.openxmlformats.org/officeDocument/2006/relationships" r:id="rId3"/>
            </a:graphicData>
          </a:graphic>
        </p:graphicFrame>
        <p:sp>
          <p:nvSpPr>
            <p:cNvPr id="243" name="Shape 243"/>
            <p:cNvSpPr/>
            <p:nvPr/>
          </p:nvSpPr>
          <p:spPr>
            <a:xfrm>
              <a:off x="551743" y="551743"/>
              <a:ext cx="2767760" cy="2767760"/>
            </a:xfrm>
            <a:prstGeom prst="ellipse">
              <a:avLst/>
            </a:prstGeom>
            <a:solidFill>
              <a:srgbClr val="F4F5F7"/>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grpSp>
      <p:sp>
        <p:nvSpPr>
          <p:cNvPr id="245" name="Shape 245"/>
          <p:cNvSpPr/>
          <p:nvPr/>
        </p:nvSpPr>
        <p:spPr>
          <a:xfrm>
            <a:off x="17933266" y="4661475"/>
            <a:ext cx="611344" cy="611344"/>
          </a:xfrm>
          <a:prstGeom prst="ellipse">
            <a:avLst/>
          </a:prstGeom>
          <a:solidFill>
            <a:srgbClr val="00B0F0"/>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52" name="Shape 252"/>
          <p:cNvSpPr/>
          <p:nvPr/>
        </p:nvSpPr>
        <p:spPr>
          <a:xfrm>
            <a:off x="14453105" y="7049691"/>
            <a:ext cx="611343" cy="611343"/>
          </a:xfrm>
          <a:prstGeom prst="ellipse">
            <a:avLst/>
          </a:prstGeom>
          <a:solidFill>
            <a:srgbClr val="00B0F0"/>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54" name="Shape 254"/>
          <p:cNvSpPr/>
          <p:nvPr/>
        </p:nvSpPr>
        <p:spPr>
          <a:xfrm>
            <a:off x="11306736" y="5926714"/>
            <a:ext cx="3660412" cy="9036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3702" y="0"/>
                </a:lnTo>
                <a:lnTo>
                  <a:pt x="0" y="0"/>
                </a:lnTo>
              </a:path>
            </a:pathLst>
          </a:custGeom>
          <a:ln w="38100">
            <a:solidFill>
              <a:srgbClr val="A6A7AC"/>
            </a:solidFill>
            <a:prstDash val="sysDot"/>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255" name="Shape 255"/>
          <p:cNvSpPr/>
          <p:nvPr/>
        </p:nvSpPr>
        <p:spPr>
          <a:xfrm>
            <a:off x="11287905" y="5252733"/>
            <a:ext cx="3161095" cy="1140119"/>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lvl1pPr algn="l">
              <a:lnSpc>
                <a:spcPct val="80000"/>
              </a:lnSpc>
              <a:defRPr sz="4500" b="1">
                <a:solidFill>
                  <a:srgbClr val="393941"/>
                </a:solidFill>
                <a:latin typeface="Montserrat-SemiBold"/>
                <a:ea typeface="Montserrat-SemiBold"/>
                <a:cs typeface="Montserrat-SemiBold"/>
                <a:sym typeface="Montserrat-SemiBold"/>
              </a:defRPr>
            </a:lvl1pPr>
          </a:lstStyle>
          <a:p>
            <a:r>
              <a:rPr lang="en-US" dirty="0" smtClean="0"/>
              <a:t>20</a:t>
            </a:r>
            <a:r>
              <a:rPr dirty="0" smtClean="0"/>
              <a:t>%</a:t>
            </a:r>
            <a:endParaRPr dirty="0"/>
          </a:p>
        </p:txBody>
      </p:sp>
      <p:sp>
        <p:nvSpPr>
          <p:cNvPr id="258" name="Shape 258"/>
          <p:cNvSpPr/>
          <p:nvPr/>
        </p:nvSpPr>
        <p:spPr>
          <a:xfrm>
            <a:off x="10388123" y="9914114"/>
            <a:ext cx="4369543" cy="9616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510" y="21600"/>
                </a:lnTo>
                <a:lnTo>
                  <a:pt x="0" y="21600"/>
                </a:lnTo>
              </a:path>
            </a:pathLst>
          </a:custGeom>
          <a:ln w="38100">
            <a:solidFill>
              <a:srgbClr val="A6A7AC"/>
            </a:solidFill>
            <a:prstDash val="sysDot"/>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259" name="Shape 259"/>
          <p:cNvSpPr/>
          <p:nvPr/>
        </p:nvSpPr>
        <p:spPr>
          <a:xfrm>
            <a:off x="10326341" y="10219456"/>
            <a:ext cx="3161095" cy="1140118"/>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lvl1pPr algn="l">
              <a:lnSpc>
                <a:spcPct val="80000"/>
              </a:lnSpc>
              <a:defRPr sz="4500" b="1">
                <a:solidFill>
                  <a:srgbClr val="393941"/>
                </a:solidFill>
                <a:latin typeface="Montserrat-SemiBold"/>
                <a:ea typeface="Montserrat-SemiBold"/>
                <a:cs typeface="Montserrat-SemiBold"/>
                <a:sym typeface="Montserrat-SemiBold"/>
              </a:defRPr>
            </a:lvl1pPr>
          </a:lstStyle>
          <a:p>
            <a:r>
              <a:rPr lang="en-US" dirty="0" smtClean="0"/>
              <a:t>80</a:t>
            </a:r>
            <a:r>
              <a:rPr dirty="0" smtClean="0"/>
              <a:t>%</a:t>
            </a:r>
            <a:endParaRPr dirty="0"/>
          </a:p>
        </p:txBody>
      </p:sp>
      <p:sp>
        <p:nvSpPr>
          <p:cNvPr id="275" name="Shape 275"/>
          <p:cNvSpPr/>
          <p:nvPr/>
        </p:nvSpPr>
        <p:spPr>
          <a:xfrm>
            <a:off x="1230070" y="790347"/>
            <a:ext cx="7143492" cy="2745017"/>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sz="10200" dirty="0" smtClean="0">
                <a:latin typeface="Signika" charset="0"/>
                <a:ea typeface="Signika" charset="0"/>
                <a:cs typeface="Signika" charset="0"/>
              </a:rPr>
              <a:t>Child Welfare’s Mission:</a:t>
            </a:r>
            <a:endParaRPr sz="10200" dirty="0">
              <a:latin typeface="Signika" charset="0"/>
              <a:ea typeface="Signika" charset="0"/>
              <a:cs typeface="Signika" charset="0"/>
            </a:endParaRPr>
          </a:p>
        </p:txBody>
      </p:sp>
      <p:sp>
        <p:nvSpPr>
          <p:cNvPr id="276" name="Shape 276"/>
          <p:cNvSpPr/>
          <p:nvPr/>
        </p:nvSpPr>
        <p:spPr>
          <a:xfrm>
            <a:off x="2102997" y="5954087"/>
            <a:ext cx="3713604" cy="726494"/>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p>
            <a:pPr marL="457200" indent="-457200">
              <a:buFont typeface="Courier New" charset="0"/>
              <a:buChar char="o"/>
            </a:pPr>
            <a:r>
              <a:rPr lang="en-US" sz="3200" b="1" dirty="0">
                <a:solidFill>
                  <a:srgbClr val="282828"/>
                </a:solidFill>
              </a:rPr>
              <a:t>64 </a:t>
            </a:r>
            <a:r>
              <a:rPr lang="en-US" sz="3200" b="1" dirty="0" smtClean="0">
                <a:solidFill>
                  <a:srgbClr val="282828"/>
                </a:solidFill>
              </a:rPr>
              <a:t>Counties</a:t>
            </a:r>
            <a:endParaRPr lang="en-US" sz="3200" b="1" dirty="0">
              <a:solidFill>
                <a:srgbClr val="282828"/>
              </a:solidFill>
            </a:endParaRPr>
          </a:p>
        </p:txBody>
      </p:sp>
      <p:sp>
        <p:nvSpPr>
          <p:cNvPr id="277" name="Shape 277"/>
          <p:cNvSpPr/>
          <p:nvPr/>
        </p:nvSpPr>
        <p:spPr>
          <a:xfrm>
            <a:off x="1348499" y="4788701"/>
            <a:ext cx="805298" cy="1"/>
          </a:xfrm>
          <a:prstGeom prst="line">
            <a:avLst/>
          </a:prstGeom>
          <a:ln w="50800">
            <a:solidFill>
              <a:srgbClr val="00B0F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2" name="Rectangle 1"/>
          <p:cNvSpPr/>
          <p:nvPr/>
        </p:nvSpPr>
        <p:spPr>
          <a:xfrm>
            <a:off x="7304673" y="1375091"/>
            <a:ext cx="4487675" cy="3046988"/>
          </a:xfrm>
          <a:prstGeom prst="rect">
            <a:avLst/>
          </a:prstGeom>
        </p:spPr>
        <p:txBody>
          <a:bodyPr wrap="square">
            <a:spAutoFit/>
          </a:bodyPr>
          <a:lstStyle/>
          <a:p>
            <a:r>
              <a:rPr lang="en-US" sz="3200" i="1">
                <a:solidFill>
                  <a:srgbClr val="0070C0"/>
                </a:solidFill>
              </a:rPr>
              <a:t>Investigate allegations of child abuse or neglect and provide services keeping Colorado’s children and families safe and stable.</a:t>
            </a:r>
            <a:endParaRPr lang="en-US" sz="3200" i="1"/>
          </a:p>
        </p:txBody>
      </p:sp>
      <p:sp>
        <p:nvSpPr>
          <p:cNvPr id="3" name="Rectangle 2"/>
          <p:cNvSpPr/>
          <p:nvPr/>
        </p:nvSpPr>
        <p:spPr>
          <a:xfrm>
            <a:off x="2745448" y="6665719"/>
            <a:ext cx="12192000" cy="2062103"/>
          </a:xfrm>
          <a:prstGeom prst="rect">
            <a:avLst/>
          </a:prstGeom>
        </p:spPr>
        <p:txBody>
          <a:bodyPr>
            <a:spAutoFit/>
          </a:bodyPr>
          <a:lstStyle/>
          <a:p>
            <a:pPr marL="457200" indent="-457200">
              <a:buFont typeface="Arial" charset="0"/>
              <a:buChar char="•"/>
            </a:pPr>
            <a:r>
              <a:rPr lang="en-US" sz="3200" dirty="0">
                <a:solidFill>
                  <a:srgbClr val="282828"/>
                </a:solidFill>
              </a:rPr>
              <a:t>20% of funding</a:t>
            </a:r>
          </a:p>
          <a:p>
            <a:pPr marL="457200" indent="-457200">
              <a:buFont typeface="Arial" charset="0"/>
              <a:buChar char="•"/>
            </a:pPr>
            <a:r>
              <a:rPr lang="en-US" sz="3200" dirty="0">
                <a:solidFill>
                  <a:srgbClr val="282828"/>
                </a:solidFill>
              </a:rPr>
              <a:t>Assessment of allegations</a:t>
            </a:r>
          </a:p>
          <a:p>
            <a:pPr marL="457200" indent="-457200">
              <a:buFont typeface="Arial" charset="0"/>
              <a:buChar char="•"/>
            </a:pPr>
            <a:r>
              <a:rPr lang="en-US" sz="3200" dirty="0">
                <a:solidFill>
                  <a:srgbClr val="282828"/>
                </a:solidFill>
              </a:rPr>
              <a:t>Administration of programs and services</a:t>
            </a:r>
          </a:p>
          <a:p>
            <a:pPr marL="457200" indent="-457200">
              <a:buFont typeface="Arial" charset="0"/>
              <a:buChar char="•"/>
            </a:pPr>
            <a:r>
              <a:rPr lang="en-US" sz="3200" dirty="0">
                <a:solidFill>
                  <a:srgbClr val="282828"/>
                </a:solidFill>
              </a:rPr>
              <a:t>Implementation of prevention programs</a:t>
            </a:r>
          </a:p>
        </p:txBody>
      </p:sp>
      <p:sp>
        <p:nvSpPr>
          <p:cNvPr id="4" name="Rectangle 3"/>
          <p:cNvSpPr/>
          <p:nvPr/>
        </p:nvSpPr>
        <p:spPr>
          <a:xfrm>
            <a:off x="2106686" y="9490275"/>
            <a:ext cx="12192000" cy="584775"/>
          </a:xfrm>
          <a:prstGeom prst="rect">
            <a:avLst/>
          </a:prstGeom>
        </p:spPr>
        <p:txBody>
          <a:bodyPr>
            <a:spAutoFit/>
          </a:bodyPr>
          <a:lstStyle/>
          <a:p>
            <a:pPr marL="457200" indent="-457200">
              <a:buFont typeface="Courier New" charset="0"/>
              <a:buChar char="o"/>
            </a:pPr>
            <a:r>
              <a:rPr lang="en-US" sz="3200" b="1" dirty="0">
                <a:solidFill>
                  <a:srgbClr val="282828"/>
                </a:solidFill>
              </a:rPr>
              <a:t>State and </a:t>
            </a:r>
            <a:r>
              <a:rPr lang="en-US" sz="3200" b="1" dirty="0" smtClean="0">
                <a:solidFill>
                  <a:srgbClr val="282828"/>
                </a:solidFill>
              </a:rPr>
              <a:t>Federal</a:t>
            </a:r>
            <a:endParaRPr lang="en-US" sz="3200" b="1" dirty="0">
              <a:solidFill>
                <a:srgbClr val="282828"/>
              </a:solidFill>
            </a:endParaRPr>
          </a:p>
        </p:txBody>
      </p:sp>
      <p:sp>
        <p:nvSpPr>
          <p:cNvPr id="5" name="Rectangle 4"/>
          <p:cNvSpPr/>
          <p:nvPr/>
        </p:nvSpPr>
        <p:spPr>
          <a:xfrm>
            <a:off x="2277562" y="10314189"/>
            <a:ext cx="12192000" cy="2062103"/>
          </a:xfrm>
          <a:prstGeom prst="rect">
            <a:avLst/>
          </a:prstGeom>
        </p:spPr>
        <p:txBody>
          <a:bodyPr>
            <a:spAutoFit/>
          </a:bodyPr>
          <a:lstStyle/>
          <a:p>
            <a:pPr marL="914400" lvl="1" indent="-457200">
              <a:buFont typeface="Arial" charset="0"/>
              <a:buChar char="•"/>
            </a:pPr>
            <a:r>
              <a:rPr lang="en-US" sz="3200" dirty="0">
                <a:solidFill>
                  <a:srgbClr val="282828"/>
                </a:solidFill>
              </a:rPr>
              <a:t>80% of funding </a:t>
            </a:r>
          </a:p>
          <a:p>
            <a:pPr marL="914400" lvl="1" indent="-457200">
              <a:buFont typeface="Arial" charset="0"/>
              <a:buChar char="•"/>
            </a:pPr>
            <a:r>
              <a:rPr lang="en-US" sz="3200" dirty="0">
                <a:solidFill>
                  <a:srgbClr val="282828"/>
                </a:solidFill>
              </a:rPr>
              <a:t>Regulatory Direction</a:t>
            </a:r>
          </a:p>
          <a:p>
            <a:pPr marL="914400" lvl="1" indent="-457200">
              <a:buFont typeface="Arial" charset="0"/>
              <a:buChar char="•"/>
            </a:pPr>
            <a:r>
              <a:rPr lang="en-US" sz="3200" dirty="0">
                <a:solidFill>
                  <a:srgbClr val="282828"/>
                </a:solidFill>
              </a:rPr>
              <a:t>Monitoring and Supervision</a:t>
            </a:r>
          </a:p>
          <a:p>
            <a:pPr marL="914400" lvl="1" indent="-457200">
              <a:buFont typeface="Arial" charset="0"/>
              <a:buChar char="•"/>
            </a:pPr>
            <a:r>
              <a:rPr lang="en-US" sz="3200" dirty="0">
                <a:solidFill>
                  <a:srgbClr val="282828"/>
                </a:solidFill>
              </a:rPr>
              <a:t>Training and Technical Assistance</a:t>
            </a:r>
          </a:p>
        </p:txBody>
      </p:sp>
      <p:pic>
        <p:nvPicPr>
          <p:cNvPr id="22" name="Picture 21"/>
          <p:cNvPicPr/>
          <p:nvPr/>
        </p:nvPicPr>
        <p:blipFill>
          <a:blip r:embed="rId4">
            <a:extLst>
              <a:ext uri="{28A0092B-C50C-407E-A947-70E740481C1C}">
                <a14:useLocalDpi xmlns:a14="http://schemas.microsoft.com/office/drawing/2010/main" val="0"/>
              </a:ext>
            </a:extLst>
          </a:blip>
          <a:srcRect/>
          <a:stretch>
            <a:fillRect/>
          </a:stretch>
        </p:blipFill>
        <p:spPr bwMode="auto">
          <a:xfrm>
            <a:off x="21365351" y="1779522"/>
            <a:ext cx="2659069" cy="749463"/>
          </a:xfrm>
          <a:prstGeom prst="rect">
            <a:avLst/>
          </a:prstGeom>
          <a:noFill/>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5071" y="315457"/>
            <a:ext cx="1699349" cy="1224375"/>
          </a:xfrm>
          <a:prstGeom prst="rect">
            <a:avLst/>
          </a:prstGeom>
        </p:spPr>
      </p:pic>
      <p:sp>
        <p:nvSpPr>
          <p:cNvPr id="6" name="Oval 5"/>
          <p:cNvSpPr/>
          <p:nvPr/>
        </p:nvSpPr>
        <p:spPr>
          <a:xfrm>
            <a:off x="1974589" y="9536973"/>
            <a:ext cx="494276" cy="491256"/>
          </a:xfrm>
          <a:prstGeom prst="ellipse">
            <a:avLst/>
          </a:prstGeom>
          <a:solidFill>
            <a:srgbClr val="00B0F0"/>
          </a:solidFill>
          <a:ln w="3175">
            <a:miter lim="400000"/>
          </a:ln>
        </p:spPr>
        <p:txBody>
          <a:bodyPr lIns="38100" tIns="38100" rIns="38100" bIns="38100" rtlCol="0" anchor="ctr"/>
          <a:lstStyle/>
          <a:p>
            <a:pPr algn="ctr"/>
            <a:endParaRPr lang="en-US" sz="3000">
              <a:solidFill>
                <a:srgbClr val="00B0F0"/>
              </a:solidFill>
              <a:latin typeface="Helvetica Light"/>
              <a:ea typeface="Helvetica Light"/>
              <a:cs typeface="Helvetica Light"/>
              <a:sym typeface="Helvetica Light"/>
            </a:endParaRPr>
          </a:p>
        </p:txBody>
      </p:sp>
      <p:sp>
        <p:nvSpPr>
          <p:cNvPr id="28" name="Oval 27"/>
          <p:cNvSpPr/>
          <p:nvPr/>
        </p:nvSpPr>
        <p:spPr>
          <a:xfrm>
            <a:off x="1948121" y="5992500"/>
            <a:ext cx="494276" cy="491256"/>
          </a:xfrm>
          <a:prstGeom prst="ellipse">
            <a:avLst/>
          </a:prstGeom>
          <a:solidFill>
            <a:schemeClr val="tx2">
              <a:lumMod val="40000"/>
              <a:lumOff val="60000"/>
            </a:schemeClr>
          </a:solidFill>
          <a:ln w="3175">
            <a:miter lim="400000"/>
          </a:ln>
        </p:spPr>
        <p:txBody>
          <a:bodyPr lIns="38100" tIns="38100" rIns="38100" bIns="38100" rtlCol="0" anchor="ctr"/>
          <a:lstStyle/>
          <a:p>
            <a:pPr algn="ctr"/>
            <a:endParaRPr lang="en-US" sz="3000">
              <a:solidFill>
                <a:srgbClr val="00B0F0"/>
              </a:solidFill>
              <a:latin typeface="Helvetica Light"/>
              <a:ea typeface="Helvetica Light"/>
              <a:cs typeface="Helvetica Light"/>
              <a:sym typeface="Helvetica Light"/>
            </a:endParaRPr>
          </a:p>
        </p:txBody>
      </p:sp>
    </p:spTree>
    <p:extLst>
      <p:ext uri="{BB962C8B-B14F-4D97-AF65-F5344CB8AC3E}">
        <p14:creationId xmlns:p14="http://schemas.microsoft.com/office/powerpoint/2010/main" val="14832440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4181429" y="4154916"/>
            <a:ext cx="5051424" cy="5051424"/>
          </a:xfrm>
          <a:prstGeom prst="ellipse">
            <a:avLst/>
          </a:prstGeom>
          <a:solidFill>
            <a:srgbClr val="FFFFFF"/>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60" name="Shape 160"/>
          <p:cNvSpPr/>
          <p:nvPr/>
        </p:nvSpPr>
        <p:spPr>
          <a:xfrm>
            <a:off x="12872496" y="704934"/>
            <a:ext cx="8216928" cy="742124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lvl1pPr>
              <a:lnSpc>
                <a:spcPct val="90000"/>
              </a:lnSpc>
              <a:defRPr sz="11000" b="1">
                <a:solidFill>
                  <a:srgbClr val="282828"/>
                </a:solidFill>
                <a:latin typeface="Signika"/>
                <a:ea typeface="Signika"/>
                <a:cs typeface="Signika"/>
                <a:sym typeface="Signika"/>
              </a:defRPr>
            </a:lvl1pPr>
          </a:lstStyle>
          <a:p>
            <a:r>
              <a:rPr lang="en-US" sz="8800" dirty="0" smtClean="0"/>
              <a:t>Child Welfare Block Grant Overview</a:t>
            </a:r>
            <a:endParaRPr sz="8800" dirty="0"/>
          </a:p>
        </p:txBody>
      </p:sp>
      <p:sp>
        <p:nvSpPr>
          <p:cNvPr id="161" name="Shape 161"/>
          <p:cNvSpPr/>
          <p:nvPr/>
        </p:nvSpPr>
        <p:spPr>
          <a:xfrm>
            <a:off x="12974096" y="10198483"/>
            <a:ext cx="8390522" cy="5238072"/>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p>
            <a:r>
              <a:rPr lang="en-US" dirty="0"/>
              <a:t>Expenditures include </a:t>
            </a:r>
            <a:r>
              <a:rPr lang="en-US" dirty="0" smtClean="0"/>
              <a:t>county staff, </a:t>
            </a:r>
            <a:r>
              <a:rPr lang="en-US" dirty="0"/>
              <a:t>operational costs, foster care, adoption, and children and family services.</a:t>
            </a:r>
          </a:p>
          <a:p>
            <a:endParaRPr lang="en-US" dirty="0"/>
          </a:p>
          <a:p>
            <a:endParaRPr lang="en-US" dirty="0"/>
          </a:p>
          <a:p>
            <a:endParaRPr lang="en-US" dirty="0"/>
          </a:p>
          <a:p>
            <a:r>
              <a:rPr lang="en-US" i="1" dirty="0"/>
              <a:t>*All data is CW Block only and is from SFY reports from CFMS</a:t>
            </a:r>
          </a:p>
        </p:txBody>
      </p:sp>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11</a:t>
            </a:fld>
            <a:endParaRPr dirty="0"/>
          </a:p>
        </p:txBody>
      </p:sp>
      <p:graphicFrame>
        <p:nvGraphicFramePr>
          <p:cNvPr id="8" name="Content Placeholder 16"/>
          <p:cNvGraphicFramePr>
            <a:graphicFrameLocks/>
          </p:cNvGraphicFramePr>
          <p:nvPr>
            <p:extLst/>
          </p:nvPr>
        </p:nvGraphicFramePr>
        <p:xfrm>
          <a:off x="12974096" y="4571096"/>
          <a:ext cx="10038304" cy="5427942"/>
        </p:xfrm>
        <a:graphic>
          <a:graphicData uri="http://schemas.openxmlformats.org/drawingml/2006/table">
            <a:tbl>
              <a:tblPr firstRow="1" bandRow="1">
                <a:tableStyleId>{5C22544A-7EE6-4342-B048-85BDC9FD1C3A}</a:tableStyleId>
              </a:tblPr>
              <a:tblGrid>
                <a:gridCol w="1538278">
                  <a:extLst>
                    <a:ext uri="{9D8B030D-6E8A-4147-A177-3AD203B41FA5}">
                      <a16:colId xmlns:a16="http://schemas.microsoft.com/office/drawing/2014/main" xmlns="" val="20000"/>
                    </a:ext>
                  </a:extLst>
                </a:gridCol>
                <a:gridCol w="2833342">
                  <a:extLst>
                    <a:ext uri="{9D8B030D-6E8A-4147-A177-3AD203B41FA5}">
                      <a16:colId xmlns:a16="http://schemas.microsoft.com/office/drawing/2014/main" xmlns="" val="20001"/>
                    </a:ext>
                  </a:extLst>
                </a:gridCol>
                <a:gridCol w="2833342">
                  <a:extLst>
                    <a:ext uri="{9D8B030D-6E8A-4147-A177-3AD203B41FA5}">
                      <a16:colId xmlns:a16="http://schemas.microsoft.com/office/drawing/2014/main" xmlns="" val="20002"/>
                    </a:ext>
                  </a:extLst>
                </a:gridCol>
                <a:gridCol w="2833342">
                  <a:extLst>
                    <a:ext uri="{9D8B030D-6E8A-4147-A177-3AD203B41FA5}">
                      <a16:colId xmlns:a16="http://schemas.microsoft.com/office/drawing/2014/main" xmlns="" val="20003"/>
                    </a:ext>
                  </a:extLst>
                </a:gridCol>
              </a:tblGrid>
              <a:tr h="96430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r>
                        <a:rPr lang="en-US" sz="2400" b="0" dirty="0" smtClean="0">
                          <a:solidFill>
                            <a:srgbClr val="FFFFFF"/>
                          </a:solidFill>
                        </a:rPr>
                        <a:t>Allocation</a:t>
                      </a:r>
                      <a:endParaRPr lang="en-US" sz="2400" b="0" dirty="0">
                        <a:solidFill>
                          <a:srgbClr val="FFFF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r>
                        <a:rPr lang="en-US" sz="2400" b="0" dirty="0" smtClean="0">
                          <a:solidFill>
                            <a:srgbClr val="FFFFFF"/>
                          </a:solidFill>
                        </a:rPr>
                        <a:t>Close-Out</a:t>
                      </a:r>
                      <a:endParaRPr lang="en-US" sz="2400" b="0" dirty="0">
                        <a:solidFill>
                          <a:srgbClr val="FFFF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tc>
                  <a:txBody>
                    <a:bodyPr/>
                    <a:lstStyle/>
                    <a:p>
                      <a:r>
                        <a:rPr lang="en-US" sz="2400" b="0" dirty="0" smtClean="0">
                          <a:solidFill>
                            <a:srgbClr val="FFFFFF"/>
                          </a:solidFill>
                        </a:rPr>
                        <a:t>Difference</a:t>
                      </a:r>
                      <a:endParaRPr lang="en-US" sz="2400" b="0" dirty="0">
                        <a:solidFill>
                          <a:srgbClr val="FFFF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F0"/>
                    </a:solidFill>
                  </a:tcPr>
                </a:tc>
                <a:extLst>
                  <a:ext uri="{0D108BD9-81ED-4DB2-BD59-A6C34878D82A}">
                    <a16:rowId xmlns:a16="http://schemas.microsoft.com/office/drawing/2014/main" xmlns="" val="10000"/>
                  </a:ext>
                </a:extLst>
              </a:tr>
              <a:tr h="918985">
                <a:tc>
                  <a:txBody>
                    <a:bodyPr/>
                    <a:lstStyle/>
                    <a:p>
                      <a:r>
                        <a:rPr lang="en-US" sz="2400" b="1" dirty="0" smtClean="0">
                          <a:solidFill>
                            <a:srgbClr val="282828"/>
                          </a:solidFill>
                        </a:rPr>
                        <a:t>2015</a:t>
                      </a:r>
                      <a:endParaRPr lang="en-US" sz="2400" b="1"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$327.5M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$320.8M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$6.7M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1"/>
                  </a:ext>
                </a:extLst>
              </a:tr>
              <a:tr h="918985">
                <a:tc>
                  <a:txBody>
                    <a:bodyPr/>
                    <a:lstStyle/>
                    <a:p>
                      <a:r>
                        <a:rPr lang="en-US" sz="2400" b="1" dirty="0" smtClean="0">
                          <a:solidFill>
                            <a:srgbClr val="282828"/>
                          </a:solidFill>
                        </a:rPr>
                        <a:t>2016</a:t>
                      </a:r>
                      <a:endParaRPr lang="en-US" sz="2400" b="1"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$332.8M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$335.3M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($2.5M)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r h="918985">
                <a:tc>
                  <a:txBody>
                    <a:bodyPr/>
                    <a:lstStyle/>
                    <a:p>
                      <a:r>
                        <a:rPr lang="en-US" sz="2400" b="1" dirty="0" smtClean="0">
                          <a:solidFill>
                            <a:srgbClr val="282828"/>
                          </a:solidFill>
                        </a:rPr>
                        <a:t>2017</a:t>
                      </a:r>
                      <a:endParaRPr lang="en-US" sz="2400" b="1"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$339.7M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$349.3M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($9.6M)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3"/>
                  </a:ext>
                </a:extLst>
              </a:tr>
              <a:tr h="1706687">
                <a:tc>
                  <a:txBody>
                    <a:bodyPr/>
                    <a:lstStyle/>
                    <a:p>
                      <a:r>
                        <a:rPr lang="en-US" sz="2400" b="1" dirty="0" smtClean="0">
                          <a:solidFill>
                            <a:srgbClr val="282828"/>
                          </a:solidFill>
                        </a:rPr>
                        <a:t>2018 Est.</a:t>
                      </a:r>
                      <a:endParaRPr lang="en-US" sz="2400" b="1"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$340.7M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$352.0M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smtClean="0">
                          <a:solidFill>
                            <a:srgbClr val="282828"/>
                          </a:solidFill>
                        </a:rPr>
                        <a:t>($11.3M)</a:t>
                      </a:r>
                      <a:endParaRPr lang="en-US" sz="2400" dirty="0">
                        <a:solidFill>
                          <a:srgbClr val="282828"/>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432840103"/>
                  </a:ext>
                </a:extLst>
              </a:tr>
            </a:tbl>
          </a:graphicData>
        </a:graphic>
      </p:graphicFrame>
      <p:graphicFrame>
        <p:nvGraphicFramePr>
          <p:cNvPr id="9" name="Content Placeholder 17"/>
          <p:cNvGraphicFramePr>
            <a:graphicFrameLocks/>
          </p:cNvGraphicFramePr>
          <p:nvPr>
            <p:extLst/>
          </p:nvPr>
        </p:nvGraphicFramePr>
        <p:xfrm>
          <a:off x="0" y="1752615"/>
          <a:ext cx="13359341" cy="9856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21365351" y="1779522"/>
            <a:ext cx="2659069" cy="749463"/>
          </a:xfrm>
          <a:prstGeom prst="rect">
            <a:avLst/>
          </a:prstGeom>
          <a:noFill/>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25071" y="315457"/>
            <a:ext cx="1699349" cy="1224375"/>
          </a:xfrm>
          <a:prstGeom prst="rect">
            <a:avLst/>
          </a:prstGeom>
        </p:spPr>
      </p:pic>
    </p:spTree>
    <p:extLst>
      <p:ext uri="{BB962C8B-B14F-4D97-AF65-F5344CB8AC3E}">
        <p14:creationId xmlns:p14="http://schemas.microsoft.com/office/powerpoint/2010/main" val="180724431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sldNum" sz="quarter" idx="2"/>
          </p:nvPr>
        </p:nvSpPr>
        <p:spPr>
          <a:xfrm>
            <a:off x="23273406" y="12749803"/>
            <a:ext cx="607908" cy="3556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12</a:t>
            </a:fld>
            <a:endParaRPr dirty="0"/>
          </a:p>
        </p:txBody>
      </p:sp>
      <p:sp>
        <p:nvSpPr>
          <p:cNvPr id="92" name="Shape 92"/>
          <p:cNvSpPr/>
          <p:nvPr/>
        </p:nvSpPr>
        <p:spPr>
          <a:xfrm>
            <a:off x="881135" y="1172627"/>
            <a:ext cx="12237351" cy="546036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p>
            <a:pPr>
              <a:lnSpc>
                <a:spcPct val="90000"/>
              </a:lnSpc>
              <a:defRPr sz="11000" b="1">
                <a:solidFill>
                  <a:srgbClr val="282828"/>
                </a:solidFill>
                <a:latin typeface="Signika"/>
                <a:ea typeface="Signika"/>
                <a:cs typeface="Signika"/>
                <a:sym typeface="Signika"/>
              </a:defRPr>
            </a:pPr>
            <a:r>
              <a:rPr lang="en-US" sz="6600" dirty="0" smtClean="0"/>
              <a:t>SB242 Funding for Child Welfare Caseworkers and Supervisors</a:t>
            </a:r>
            <a:endParaRPr sz="6600" dirty="0"/>
          </a:p>
        </p:txBody>
      </p:sp>
      <p:sp>
        <p:nvSpPr>
          <p:cNvPr id="93" name="Shape 93"/>
          <p:cNvSpPr/>
          <p:nvPr/>
        </p:nvSpPr>
        <p:spPr>
          <a:xfrm>
            <a:off x="903434" y="3833701"/>
            <a:ext cx="12548355" cy="3744232"/>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p>
            <a:pPr marL="457200" indent="-457200">
              <a:buFont typeface="Courier New" charset="0"/>
              <a:buChar char="o"/>
            </a:pPr>
            <a:r>
              <a:rPr lang="en-US" sz="3200" dirty="0"/>
              <a:t>Child Welfare Under-Staffed by </a:t>
            </a:r>
            <a:r>
              <a:rPr lang="en-US" sz="3200" b="1" dirty="0"/>
              <a:t>766 </a:t>
            </a:r>
            <a:r>
              <a:rPr lang="en-US" sz="3200" dirty="0" smtClean="0"/>
              <a:t>FTE</a:t>
            </a:r>
          </a:p>
          <a:p>
            <a:pPr marL="457200" indent="-457200">
              <a:buFont typeface="Courier New" charset="0"/>
              <a:buChar char="o"/>
            </a:pPr>
            <a:endParaRPr lang="en-US" sz="3200" dirty="0" smtClean="0"/>
          </a:p>
          <a:p>
            <a:pPr marL="457200" indent="-457200">
              <a:buFont typeface="Courier New" charset="0"/>
              <a:buChar char="o"/>
            </a:pPr>
            <a:endParaRPr lang="en-US" sz="3200" dirty="0" smtClean="0"/>
          </a:p>
          <a:p>
            <a:pPr marL="457200" indent="-457200">
              <a:buFont typeface="Courier New" charset="0"/>
              <a:buChar char="o"/>
            </a:pPr>
            <a:r>
              <a:rPr lang="en-US" sz="3200" dirty="0" smtClean="0"/>
              <a:t>100 </a:t>
            </a:r>
            <a:r>
              <a:rPr lang="en-US" sz="3200" dirty="0"/>
              <a:t>FTE - 2018-19 OSPB </a:t>
            </a:r>
            <a:r>
              <a:rPr lang="en-US" sz="3200" i="1" dirty="0"/>
              <a:t>request </a:t>
            </a:r>
            <a:r>
              <a:rPr lang="en-US" sz="3200" dirty="0"/>
              <a:t>to </a:t>
            </a:r>
            <a:r>
              <a:rPr lang="en-US" sz="3200" dirty="0" smtClean="0"/>
              <a:t>JBC</a:t>
            </a:r>
          </a:p>
          <a:p>
            <a:pPr marL="457200" indent="-457200">
              <a:buFont typeface="Courier New" charset="0"/>
              <a:buChar char="o"/>
            </a:pPr>
            <a:endParaRPr lang="en-US" sz="3200" dirty="0" smtClean="0"/>
          </a:p>
          <a:p>
            <a:pPr marL="457200" indent="-457200">
              <a:buFont typeface="Courier New" charset="0"/>
              <a:buChar char="o"/>
            </a:pPr>
            <a:endParaRPr lang="en-US" sz="3200" dirty="0"/>
          </a:p>
          <a:p>
            <a:pPr marL="457200" indent="-457200">
              <a:buFont typeface="Courier New" charset="0"/>
              <a:buChar char="o"/>
            </a:pPr>
            <a:r>
              <a:rPr lang="en-US" sz="3200" dirty="0"/>
              <a:t>If the OSPB request is approved, 416 staff still needed = $25 </a:t>
            </a:r>
            <a:r>
              <a:rPr lang="en-US" sz="3200" dirty="0" smtClean="0"/>
              <a:t>million</a:t>
            </a:r>
            <a:endParaRPr lang="en-US" sz="3200" dirty="0"/>
          </a:p>
          <a:p>
            <a:endParaRPr lang="en-US" sz="3200" dirty="0" smtClean="0"/>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21365351" y="1779522"/>
            <a:ext cx="2659069" cy="749463"/>
          </a:xfrm>
          <a:prstGeom prst="rect">
            <a:avLst/>
          </a:prstGeom>
          <a:noFill/>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5071" y="315457"/>
            <a:ext cx="1699349" cy="1224375"/>
          </a:xfrm>
          <a:prstGeom prst="rect">
            <a:avLst/>
          </a:prstGeom>
        </p:spPr>
      </p:pic>
      <p:sp>
        <p:nvSpPr>
          <p:cNvPr id="15" name="TextBox 14"/>
          <p:cNvSpPr txBox="1"/>
          <p:nvPr/>
        </p:nvSpPr>
        <p:spPr>
          <a:xfrm>
            <a:off x="8170120" y="5165243"/>
            <a:ext cx="1277821" cy="7422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282828"/>
                </a:solidFill>
              </a:rPr>
              <a:t>1</a:t>
            </a:r>
          </a:p>
        </p:txBody>
      </p:sp>
      <p:sp>
        <p:nvSpPr>
          <p:cNvPr id="4" name="Rectangle 3"/>
          <p:cNvSpPr/>
          <p:nvPr/>
        </p:nvSpPr>
        <p:spPr>
          <a:xfrm>
            <a:off x="1556159" y="4459384"/>
            <a:ext cx="5989140" cy="584775"/>
          </a:xfrm>
          <a:prstGeom prst="rect">
            <a:avLst/>
          </a:prstGeom>
        </p:spPr>
        <p:txBody>
          <a:bodyPr wrap="none">
            <a:spAutoFit/>
          </a:bodyPr>
          <a:lstStyle/>
          <a:p>
            <a:pPr marL="457200" indent="-457200">
              <a:buFont typeface="Arial" charset="0"/>
              <a:buChar char="•"/>
            </a:pPr>
            <a:r>
              <a:rPr lang="en-US" sz="3200" dirty="0"/>
              <a:t>250 FTE funded to date  (32%)</a:t>
            </a:r>
          </a:p>
        </p:txBody>
      </p:sp>
      <p:sp>
        <p:nvSpPr>
          <p:cNvPr id="6" name="Rectangle 5"/>
          <p:cNvSpPr/>
          <p:nvPr/>
        </p:nvSpPr>
        <p:spPr>
          <a:xfrm>
            <a:off x="1575839" y="6048846"/>
            <a:ext cx="7414209" cy="584775"/>
          </a:xfrm>
          <a:prstGeom prst="rect">
            <a:avLst/>
          </a:prstGeom>
        </p:spPr>
        <p:txBody>
          <a:bodyPr wrap="none">
            <a:spAutoFit/>
          </a:bodyPr>
          <a:lstStyle/>
          <a:p>
            <a:pPr marL="457200" indent="-457200">
              <a:buFont typeface="Arial" charset="0"/>
              <a:buChar char="•"/>
            </a:pPr>
            <a:r>
              <a:rPr lang="en-US" sz="3200" dirty="0"/>
              <a:t>10% ($2.5m) of FTE as county expense</a:t>
            </a:r>
          </a:p>
        </p:txBody>
      </p:sp>
      <p:sp>
        <p:nvSpPr>
          <p:cNvPr id="9" name="Oval 8"/>
          <p:cNvSpPr/>
          <p:nvPr/>
        </p:nvSpPr>
        <p:spPr>
          <a:xfrm>
            <a:off x="14096601" y="2707015"/>
            <a:ext cx="8247710" cy="8247710"/>
          </a:xfrm>
          <a:prstGeom prst="ellipse">
            <a:avLst/>
          </a:prstGeom>
          <a:solidFill>
            <a:srgbClr val="00B0F0"/>
          </a:solidFill>
          <a:ln w="3175">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8" name="Rectangle 7"/>
          <p:cNvSpPr/>
          <p:nvPr/>
        </p:nvSpPr>
        <p:spPr>
          <a:xfrm>
            <a:off x="15429009" y="3825838"/>
            <a:ext cx="5564784" cy="6001643"/>
          </a:xfrm>
          <a:prstGeom prst="rect">
            <a:avLst/>
          </a:prstGeom>
        </p:spPr>
        <p:txBody>
          <a:bodyPr wrap="square">
            <a:spAutoFit/>
          </a:bodyPr>
          <a:lstStyle/>
          <a:p>
            <a:pPr algn="ctr"/>
            <a:r>
              <a:rPr lang="en-US" sz="3200" dirty="0">
                <a:solidFill>
                  <a:srgbClr val="FFFFFF"/>
                </a:solidFill>
              </a:rPr>
              <a:t>“…[in 2014] about two-thirds [of interviewed child welfare workers] reported that they perceive their volume of assigned work as heavy and often unmanageable…”</a:t>
            </a:r>
          </a:p>
          <a:p>
            <a:pPr algn="ctr"/>
            <a:endParaRPr lang="en-US" sz="3200" dirty="0">
              <a:solidFill>
                <a:srgbClr val="FFFFFF"/>
              </a:solidFill>
            </a:endParaRPr>
          </a:p>
          <a:p>
            <a:pPr algn="ctr"/>
            <a:r>
              <a:rPr lang="en-US" sz="3200" dirty="0">
                <a:solidFill>
                  <a:srgbClr val="FFFFFF"/>
                </a:solidFill>
              </a:rPr>
              <a:t>“Every time a caseworker leaves, the cost to the child welfare agency is 30-200 percent of the exiting employee’s annual salary.”</a:t>
            </a:r>
          </a:p>
        </p:txBody>
      </p:sp>
      <p:graphicFrame>
        <p:nvGraphicFramePr>
          <p:cNvPr id="22" name="Chart 21"/>
          <p:cNvGraphicFramePr>
            <a:graphicFrameLocks/>
          </p:cNvGraphicFramePr>
          <p:nvPr>
            <p:extLst/>
          </p:nvPr>
        </p:nvGraphicFramePr>
        <p:xfrm>
          <a:off x="1398039" y="7283747"/>
          <a:ext cx="9508449" cy="5669257"/>
        </p:xfrm>
        <a:graphic>
          <a:graphicData uri="http://schemas.openxmlformats.org/drawingml/2006/chart">
            <c:chart xmlns:c="http://schemas.openxmlformats.org/drawingml/2006/chart" xmlns:r="http://schemas.openxmlformats.org/officeDocument/2006/relationships" r:id="rId4"/>
          </a:graphicData>
        </a:graphic>
      </p:graphicFrame>
      <p:sp>
        <p:nvSpPr>
          <p:cNvPr id="23" name="Shape 277"/>
          <p:cNvSpPr/>
          <p:nvPr/>
        </p:nvSpPr>
        <p:spPr>
          <a:xfrm>
            <a:off x="995390" y="3334889"/>
            <a:ext cx="805298" cy="1"/>
          </a:xfrm>
          <a:prstGeom prst="line">
            <a:avLst/>
          </a:prstGeom>
          <a:ln w="50800">
            <a:solidFill>
              <a:srgbClr val="00B0F0"/>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25" name="Footer Placeholder 12"/>
          <p:cNvSpPr txBox="1">
            <a:spLocks/>
          </p:cNvSpPr>
          <p:nvPr/>
        </p:nvSpPr>
        <p:spPr>
          <a:xfrm>
            <a:off x="8809031" y="12190589"/>
            <a:ext cx="14079421" cy="1308050"/>
          </a:xfrm>
          <a:prstGeom prst="rect">
            <a:avLst/>
          </a:prstGeom>
          <a:noFill/>
          <a:ln w="3175">
            <a:miter lim="400000"/>
          </a:ln>
          <a:extLst>
            <a:ext uri="{C572A759-6A51-4108-AA02-DFA0A04FC94B}">
              <ma14:wrappingTextBoxFlag xmlns:ma14="http://schemas.microsoft.com/office/mac/drawingml/2011/main" val="1"/>
            </a:ext>
          </a:extLst>
        </p:spPr>
        <p:txBody>
          <a:bodyPr wrap="square" lIns="38100" tIns="38100" rIns="38100" bIns="38100" rtlCol="0">
            <a:spAutoFit/>
          </a:bodyPr>
          <a:lstStyle>
            <a:lvl1pPr marL="0" marR="0" indent="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1pPr>
            <a:lvl2pPr marL="0" marR="0" indent="228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2pPr>
            <a:lvl3pPr marL="0" marR="0" indent="457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3pPr>
            <a:lvl4pPr marL="0" marR="0" indent="685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4pPr>
            <a:lvl5pPr marL="0" marR="0" indent="9144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5pPr>
            <a:lvl6pPr marL="0" marR="0" indent="11430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6pPr>
            <a:lvl7pPr marL="0" marR="0" indent="1371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7pPr>
            <a:lvl8pPr marL="0" marR="0" indent="1600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8pPr>
            <a:lvl9pPr marL="0" marR="0" indent="1828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9pPr>
          </a:lstStyle>
          <a:p>
            <a:pPr algn="r" hangingPunct="1"/>
            <a:r>
              <a:rPr lang="en-US" sz="2000" dirty="0" smtClean="0">
                <a:solidFill>
                  <a:srgbClr val="60666E"/>
                </a:solidFill>
              </a:rPr>
              <a:t>1 - Colorado Child Welfare Workload Study and 2018-19 CDHS JBC Presentation 11/28/17</a:t>
            </a:r>
          </a:p>
          <a:p>
            <a:pPr algn="r" hangingPunct="1"/>
            <a:r>
              <a:rPr lang="en-US" sz="2000" dirty="0" smtClean="0">
                <a:solidFill>
                  <a:srgbClr val="60666E"/>
                </a:solidFill>
              </a:rPr>
              <a:t>2 - CPS Human Resource Services. (2006)</a:t>
            </a:r>
          </a:p>
          <a:p>
            <a:pPr algn="r" hangingPunct="1"/>
            <a:endParaRPr lang="en-US" sz="2000" i="1" dirty="0" smtClean="0">
              <a:solidFill>
                <a:srgbClr val="60666E"/>
              </a:solidFill>
            </a:endParaRPr>
          </a:p>
          <a:p>
            <a:pPr algn="r" hangingPunct="1"/>
            <a:r>
              <a:rPr lang="en-US" sz="2000" i="1" dirty="0" smtClean="0">
                <a:solidFill>
                  <a:srgbClr val="60666E"/>
                </a:solidFill>
              </a:rPr>
              <a:t>All Retrieved from http://</a:t>
            </a:r>
            <a:r>
              <a:rPr lang="en-US" sz="2000" i="1" dirty="0" err="1" smtClean="0">
                <a:solidFill>
                  <a:srgbClr val="60666E"/>
                </a:solidFill>
              </a:rPr>
              <a:t>www.casey.org</a:t>
            </a:r>
            <a:r>
              <a:rPr lang="en-US" sz="2000" i="1" dirty="0" smtClean="0">
                <a:solidFill>
                  <a:srgbClr val="60666E"/>
                </a:solidFill>
              </a:rPr>
              <a:t>/turnover-</a:t>
            </a:r>
            <a:r>
              <a:rPr lang="en-US" sz="2000" i="1" dirty="0" err="1" smtClean="0">
                <a:solidFill>
                  <a:srgbClr val="60666E"/>
                </a:solidFill>
              </a:rPr>
              <a:t>costs_and_retention_strategies</a:t>
            </a:r>
            <a:r>
              <a:rPr lang="en-US" sz="2000" i="1" dirty="0" smtClean="0">
                <a:solidFill>
                  <a:srgbClr val="60666E"/>
                </a:solidFill>
              </a:rPr>
              <a:t>/</a:t>
            </a:r>
            <a:endParaRPr lang="en-US" sz="2000" dirty="0">
              <a:solidFill>
                <a:srgbClr val="60666E"/>
              </a:solidFill>
            </a:endParaRPr>
          </a:p>
        </p:txBody>
      </p:sp>
      <p:sp>
        <p:nvSpPr>
          <p:cNvPr id="26" name="TextBox 25"/>
          <p:cNvSpPr txBox="1"/>
          <p:nvPr/>
        </p:nvSpPr>
        <p:spPr>
          <a:xfrm>
            <a:off x="20475777" y="9085189"/>
            <a:ext cx="1277821" cy="7422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FFFF"/>
                </a:solidFill>
              </a:rPr>
              <a:t>2</a:t>
            </a:r>
          </a:p>
        </p:txBody>
      </p:sp>
    </p:spTree>
    <p:extLst>
      <p:ext uri="{BB962C8B-B14F-4D97-AF65-F5344CB8AC3E}">
        <p14:creationId xmlns:p14="http://schemas.microsoft.com/office/powerpoint/2010/main" val="34649903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sldNum" sz="quarter" idx="2"/>
          </p:nvPr>
        </p:nvSpPr>
        <p:spPr>
          <a:xfrm>
            <a:off x="23298806" y="12749803"/>
            <a:ext cx="607908" cy="3556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13</a:t>
            </a:fld>
            <a:endParaRPr dirty="0"/>
          </a:p>
        </p:txBody>
      </p:sp>
      <p:sp>
        <p:nvSpPr>
          <p:cNvPr id="8" name="Rectangle 7"/>
          <p:cNvSpPr/>
          <p:nvPr/>
        </p:nvSpPr>
        <p:spPr>
          <a:xfrm>
            <a:off x="15429009" y="4562438"/>
            <a:ext cx="5564784" cy="6001643"/>
          </a:xfrm>
          <a:prstGeom prst="rect">
            <a:avLst/>
          </a:prstGeom>
        </p:spPr>
        <p:txBody>
          <a:bodyPr wrap="square">
            <a:spAutoFit/>
          </a:bodyPr>
          <a:lstStyle/>
          <a:p>
            <a:pPr algn="ctr"/>
            <a:r>
              <a:rPr lang="en-US" sz="3200" dirty="0">
                <a:solidFill>
                  <a:srgbClr val="FFFFFF"/>
                </a:solidFill>
              </a:rPr>
              <a:t>“…[in 2014] about two-thirds [of interviewed child welfare workers] reported that they perceive their volume of assigned work as heavy and often unmanageable…”</a:t>
            </a:r>
          </a:p>
          <a:p>
            <a:pPr algn="ctr"/>
            <a:endParaRPr lang="en-US" sz="3200" dirty="0">
              <a:solidFill>
                <a:srgbClr val="FFFFFF"/>
              </a:solidFill>
            </a:endParaRPr>
          </a:p>
          <a:p>
            <a:pPr algn="ctr"/>
            <a:r>
              <a:rPr lang="en-US" sz="3200" dirty="0">
                <a:solidFill>
                  <a:srgbClr val="FFFFFF"/>
                </a:solidFill>
              </a:rPr>
              <a:t>“Every time a caseworker leaves, the cost to the child welfare agency is 30-200 percent of the exiting employee’s annual salary.”</a:t>
            </a:r>
          </a:p>
        </p:txBody>
      </p:sp>
      <p:sp>
        <p:nvSpPr>
          <p:cNvPr id="26" name="TextBox 25"/>
          <p:cNvSpPr txBox="1"/>
          <p:nvPr/>
        </p:nvSpPr>
        <p:spPr>
          <a:xfrm>
            <a:off x="20475777" y="9085189"/>
            <a:ext cx="1277821" cy="74229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FFFF"/>
                </a:solidFill>
              </a:rPr>
              <a:t>2</a:t>
            </a:r>
          </a:p>
        </p:txBody>
      </p:sp>
      <p:sp>
        <p:nvSpPr>
          <p:cNvPr id="42" name="Title 1"/>
          <p:cNvSpPr txBox="1">
            <a:spLocks/>
          </p:cNvSpPr>
          <p:nvPr/>
        </p:nvSpPr>
        <p:spPr>
          <a:xfrm>
            <a:off x="4546978" y="1817008"/>
            <a:ext cx="16482720" cy="2176835"/>
          </a:xfrm>
          <a:prstGeom prst="rect">
            <a:avLst/>
          </a:prstGeom>
        </p:spPr>
        <p:txBody>
          <a:bodyPr>
            <a:noAutofit/>
          </a:bodyPr>
          <a:lstStyle>
            <a:lvl1pPr marL="0" marR="0" indent="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1pPr>
            <a:lvl2pPr marL="0" marR="0" indent="228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2pPr>
            <a:lvl3pPr marL="0" marR="0" indent="457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3pPr>
            <a:lvl4pPr marL="0" marR="0" indent="685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4pPr>
            <a:lvl5pPr marL="0" marR="0" indent="9144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5pPr>
            <a:lvl6pPr marL="0" marR="0" indent="11430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6pPr>
            <a:lvl7pPr marL="0" marR="0" indent="1371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7pPr>
            <a:lvl8pPr marL="0" marR="0" indent="1600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8pPr>
            <a:lvl9pPr marL="0" marR="0" indent="1828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9pPr>
          </a:lstStyle>
          <a:p>
            <a:pPr algn="ctr" hangingPunct="1"/>
            <a:r>
              <a:rPr lang="en-US" sz="8800" smtClean="0">
                <a:latin typeface="Signika" charset="0"/>
                <a:ea typeface="Signika" charset="0"/>
                <a:cs typeface="Signika" charset="0"/>
              </a:rPr>
              <a:t>Increased Workload Since Workload Study</a:t>
            </a:r>
            <a:endParaRPr lang="en-US" sz="8800" dirty="0">
              <a:latin typeface="Signika" charset="0"/>
              <a:ea typeface="Signika" charset="0"/>
              <a:cs typeface="Signika" charset="0"/>
            </a:endParaRPr>
          </a:p>
        </p:txBody>
      </p:sp>
      <p:sp>
        <p:nvSpPr>
          <p:cNvPr id="43" name="TextBox 42"/>
          <p:cNvSpPr txBox="1"/>
          <p:nvPr/>
        </p:nvSpPr>
        <p:spPr>
          <a:xfrm>
            <a:off x="3407590" y="7062596"/>
            <a:ext cx="3125688" cy="1077218"/>
          </a:xfrm>
          <a:prstGeom prst="rect">
            <a:avLst/>
          </a:prstGeom>
          <a:noFill/>
        </p:spPr>
        <p:txBody>
          <a:bodyPr wrap="square" rtlCol="0">
            <a:spAutoFit/>
          </a:bodyPr>
          <a:lstStyle/>
          <a:p>
            <a:pPr algn="ctr"/>
            <a:r>
              <a:rPr lang="en-US" sz="3200" b="1" dirty="0">
                <a:solidFill>
                  <a:schemeClr val="accent1">
                    <a:lumMod val="75000"/>
                  </a:schemeClr>
                </a:solidFill>
                <a:latin typeface="Signika" charset="0"/>
                <a:ea typeface="Signika" charset="0"/>
                <a:cs typeface="Signika" charset="0"/>
              </a:rPr>
              <a:t>Colorado Workload Study</a:t>
            </a:r>
          </a:p>
        </p:txBody>
      </p:sp>
      <p:sp>
        <p:nvSpPr>
          <p:cNvPr id="44" name="TextBox 43"/>
          <p:cNvSpPr txBox="1"/>
          <p:nvPr/>
        </p:nvSpPr>
        <p:spPr>
          <a:xfrm rot="18495092">
            <a:off x="3777190" y="8653301"/>
            <a:ext cx="1742785" cy="892552"/>
          </a:xfrm>
          <a:prstGeom prst="rect">
            <a:avLst/>
          </a:prstGeom>
          <a:noFill/>
        </p:spPr>
        <p:txBody>
          <a:bodyPr wrap="none" rtlCol="0">
            <a:spAutoFit/>
          </a:bodyPr>
          <a:lstStyle/>
          <a:p>
            <a:r>
              <a:rPr lang="en-US" sz="5200" dirty="0">
                <a:solidFill>
                  <a:srgbClr val="282828"/>
                </a:solidFill>
                <a:latin typeface="Signika" charset="0"/>
                <a:ea typeface="Signika" charset="0"/>
                <a:cs typeface="Signika" charset="0"/>
              </a:rPr>
              <a:t>2014 </a:t>
            </a:r>
          </a:p>
        </p:txBody>
      </p:sp>
      <p:cxnSp>
        <p:nvCxnSpPr>
          <p:cNvPr id="45" name="Straight Connector 44"/>
          <p:cNvCxnSpPr/>
          <p:nvPr/>
        </p:nvCxnSpPr>
        <p:spPr>
          <a:xfrm flipV="1">
            <a:off x="3057700" y="8271062"/>
            <a:ext cx="15752848" cy="2848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367127" y="7405463"/>
            <a:ext cx="471792" cy="90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088591" y="5777203"/>
            <a:ext cx="3013378" cy="1384995"/>
          </a:xfrm>
          <a:prstGeom prst="rect">
            <a:avLst/>
          </a:prstGeom>
          <a:noFill/>
        </p:spPr>
        <p:txBody>
          <a:bodyPr wrap="square" rtlCol="0">
            <a:spAutoFit/>
          </a:bodyPr>
          <a:lstStyle/>
          <a:p>
            <a:r>
              <a:rPr lang="en-US" sz="2800" dirty="0">
                <a:solidFill>
                  <a:srgbClr val="00B0F0"/>
                </a:solidFill>
                <a:latin typeface="PT Sans" charset="-52"/>
                <a:ea typeface="PT Sans" charset="-52"/>
                <a:cs typeface="PT Sans" charset="-52"/>
              </a:rPr>
              <a:t>Child Welfare Hotline Implemented</a:t>
            </a:r>
          </a:p>
        </p:txBody>
      </p:sp>
      <p:cxnSp>
        <p:nvCxnSpPr>
          <p:cNvPr id="48" name="Straight Connector 47"/>
          <p:cNvCxnSpPr/>
          <p:nvPr/>
        </p:nvCxnSpPr>
        <p:spPr>
          <a:xfrm flipH="1">
            <a:off x="9030128" y="8299540"/>
            <a:ext cx="471792" cy="90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752808" y="9492970"/>
            <a:ext cx="2053264" cy="954107"/>
          </a:xfrm>
          <a:prstGeom prst="rect">
            <a:avLst/>
          </a:prstGeom>
          <a:noFill/>
        </p:spPr>
        <p:txBody>
          <a:bodyPr wrap="square" rtlCol="0">
            <a:spAutoFit/>
          </a:bodyPr>
          <a:lstStyle/>
          <a:p>
            <a:pPr algn="ctr"/>
            <a:r>
              <a:rPr lang="en-US" sz="2800" dirty="0">
                <a:solidFill>
                  <a:srgbClr val="00B0F0"/>
                </a:solidFill>
                <a:latin typeface="PT Sans" charset="-52"/>
                <a:ea typeface="PT Sans" charset="-52"/>
                <a:cs typeface="PT Sans" charset="-52"/>
              </a:rPr>
              <a:t>Mandatory RED Teams</a:t>
            </a:r>
          </a:p>
        </p:txBody>
      </p:sp>
      <p:cxnSp>
        <p:nvCxnSpPr>
          <p:cNvPr id="50" name="Straight Connector 49"/>
          <p:cNvCxnSpPr/>
          <p:nvPr/>
        </p:nvCxnSpPr>
        <p:spPr>
          <a:xfrm flipH="1">
            <a:off x="10935390" y="7400307"/>
            <a:ext cx="471792" cy="90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0638526" y="6119647"/>
            <a:ext cx="2022812" cy="954107"/>
          </a:xfrm>
          <a:prstGeom prst="rect">
            <a:avLst/>
          </a:prstGeom>
          <a:noFill/>
        </p:spPr>
        <p:txBody>
          <a:bodyPr wrap="square" rtlCol="0">
            <a:spAutoFit/>
          </a:bodyPr>
          <a:lstStyle/>
          <a:p>
            <a:r>
              <a:rPr lang="en-US" sz="2800" dirty="0">
                <a:solidFill>
                  <a:srgbClr val="00B0F0"/>
                </a:solidFill>
                <a:latin typeface="PT Sans" charset="-52"/>
                <a:ea typeface="PT Sans" charset="-52"/>
                <a:cs typeface="PT Sans" charset="-52"/>
              </a:rPr>
              <a:t>Enhanced Screening</a:t>
            </a:r>
          </a:p>
        </p:txBody>
      </p:sp>
      <p:cxnSp>
        <p:nvCxnSpPr>
          <p:cNvPr id="52" name="Straight Connector 51"/>
          <p:cNvCxnSpPr/>
          <p:nvPr/>
        </p:nvCxnSpPr>
        <p:spPr>
          <a:xfrm flipH="1">
            <a:off x="12369482" y="8285302"/>
            <a:ext cx="353172" cy="75699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826378" y="9296670"/>
            <a:ext cx="2801712" cy="1815882"/>
          </a:xfrm>
          <a:prstGeom prst="rect">
            <a:avLst/>
          </a:prstGeom>
          <a:noFill/>
        </p:spPr>
        <p:txBody>
          <a:bodyPr wrap="square" rtlCol="0">
            <a:spAutoFit/>
          </a:bodyPr>
          <a:lstStyle/>
          <a:p>
            <a:pPr algn="ctr"/>
            <a:r>
              <a:rPr lang="en-US" sz="2800" dirty="0">
                <a:solidFill>
                  <a:srgbClr val="00B0F0"/>
                </a:solidFill>
                <a:latin typeface="PT Sans" charset="-52"/>
                <a:ea typeface="PT Sans" charset="-52"/>
                <a:cs typeface="PT Sans" charset="-52"/>
              </a:rPr>
              <a:t>Every Student Succeeds Act Federal Law Enacted (ESSA)</a:t>
            </a:r>
          </a:p>
        </p:txBody>
      </p:sp>
      <p:cxnSp>
        <p:nvCxnSpPr>
          <p:cNvPr id="54" name="Straight Connector 53"/>
          <p:cNvCxnSpPr/>
          <p:nvPr/>
        </p:nvCxnSpPr>
        <p:spPr>
          <a:xfrm flipH="1">
            <a:off x="14173691" y="7629820"/>
            <a:ext cx="329962" cy="65548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3184555" y="5027165"/>
            <a:ext cx="3281171" cy="2246769"/>
          </a:xfrm>
          <a:prstGeom prst="rect">
            <a:avLst/>
          </a:prstGeom>
          <a:noFill/>
        </p:spPr>
        <p:txBody>
          <a:bodyPr wrap="square" rtlCol="0">
            <a:spAutoFit/>
          </a:bodyPr>
          <a:lstStyle/>
          <a:p>
            <a:pPr algn="ctr"/>
            <a:r>
              <a:rPr lang="en-US" sz="2800" dirty="0">
                <a:solidFill>
                  <a:srgbClr val="00B0F0"/>
                </a:solidFill>
                <a:latin typeface="PT Sans" charset="-52"/>
                <a:ea typeface="PT Sans" charset="-52"/>
                <a:cs typeface="PT Sans" charset="-52"/>
              </a:rPr>
              <a:t>Child Welfare tasked with investigating human/child trafficking</a:t>
            </a:r>
          </a:p>
        </p:txBody>
      </p:sp>
      <p:sp>
        <p:nvSpPr>
          <p:cNvPr id="56" name="TextBox 55"/>
          <p:cNvSpPr txBox="1"/>
          <p:nvPr/>
        </p:nvSpPr>
        <p:spPr>
          <a:xfrm>
            <a:off x="15558936" y="9451801"/>
            <a:ext cx="2801712" cy="1384995"/>
          </a:xfrm>
          <a:prstGeom prst="rect">
            <a:avLst/>
          </a:prstGeom>
          <a:noFill/>
        </p:spPr>
        <p:txBody>
          <a:bodyPr wrap="square" rtlCol="0">
            <a:spAutoFit/>
          </a:bodyPr>
          <a:lstStyle/>
          <a:p>
            <a:pPr algn="ctr"/>
            <a:r>
              <a:rPr lang="en-US" sz="2800" dirty="0">
                <a:solidFill>
                  <a:srgbClr val="00B0F0"/>
                </a:solidFill>
                <a:latin typeface="PT Sans" charset="-52"/>
                <a:ea typeface="PT Sans" charset="-52"/>
                <a:cs typeface="PT Sans" charset="-52"/>
              </a:rPr>
              <a:t>Additional Background Checks Required</a:t>
            </a:r>
          </a:p>
        </p:txBody>
      </p:sp>
      <p:sp>
        <p:nvSpPr>
          <p:cNvPr id="57" name="TextBox 56"/>
          <p:cNvSpPr txBox="1"/>
          <p:nvPr/>
        </p:nvSpPr>
        <p:spPr>
          <a:xfrm rot="18643887">
            <a:off x="14737122" y="8639061"/>
            <a:ext cx="1742785" cy="892552"/>
          </a:xfrm>
          <a:prstGeom prst="rect">
            <a:avLst/>
          </a:prstGeom>
          <a:noFill/>
        </p:spPr>
        <p:txBody>
          <a:bodyPr wrap="none" rtlCol="0">
            <a:spAutoFit/>
          </a:bodyPr>
          <a:lstStyle/>
          <a:p>
            <a:r>
              <a:rPr lang="en-US" sz="5200" dirty="0">
                <a:solidFill>
                  <a:srgbClr val="282828"/>
                </a:solidFill>
                <a:latin typeface="Signika" charset="0"/>
                <a:ea typeface="Signika" charset="0"/>
                <a:cs typeface="Signika" charset="0"/>
              </a:rPr>
              <a:t>2018 </a:t>
            </a:r>
          </a:p>
        </p:txBody>
      </p:sp>
      <p:sp>
        <p:nvSpPr>
          <p:cNvPr id="58" name="TextBox 57"/>
          <p:cNvSpPr txBox="1"/>
          <p:nvPr/>
        </p:nvSpPr>
        <p:spPr>
          <a:xfrm>
            <a:off x="15822571" y="7526386"/>
            <a:ext cx="3013378" cy="584775"/>
          </a:xfrm>
          <a:prstGeom prst="rect">
            <a:avLst/>
          </a:prstGeom>
          <a:noFill/>
        </p:spPr>
        <p:txBody>
          <a:bodyPr wrap="square" rtlCol="0">
            <a:spAutoFit/>
          </a:bodyPr>
          <a:lstStyle/>
          <a:p>
            <a:pPr algn="r"/>
            <a:r>
              <a:rPr lang="en-US" sz="3200" b="1" dirty="0">
                <a:solidFill>
                  <a:srgbClr val="0070C0"/>
                </a:solidFill>
                <a:latin typeface="Signika" charset="0"/>
                <a:ea typeface="Signika" charset="0"/>
                <a:cs typeface="Signika" charset="0"/>
              </a:rPr>
              <a:t>Today</a:t>
            </a:r>
          </a:p>
        </p:txBody>
      </p:sp>
      <p:sp>
        <p:nvSpPr>
          <p:cNvPr id="59" name="Left Brace 58"/>
          <p:cNvSpPr/>
          <p:nvPr/>
        </p:nvSpPr>
        <p:spPr>
          <a:xfrm>
            <a:off x="19525673" y="5364019"/>
            <a:ext cx="757382" cy="5523346"/>
          </a:xfrm>
          <a:prstGeom prst="leftBrace">
            <a:avLst/>
          </a:prstGeom>
          <a:ln>
            <a:solidFill>
              <a:srgbClr val="28282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5200">
              <a:solidFill>
                <a:srgbClr val="282828"/>
              </a:solidFill>
            </a:endParaRPr>
          </a:p>
        </p:txBody>
      </p:sp>
      <p:sp>
        <p:nvSpPr>
          <p:cNvPr id="60" name="Content Placeholder 2"/>
          <p:cNvSpPr txBox="1">
            <a:spLocks/>
          </p:cNvSpPr>
          <p:nvPr/>
        </p:nvSpPr>
        <p:spPr>
          <a:xfrm>
            <a:off x="20069147" y="5853273"/>
            <a:ext cx="2839616" cy="8702676"/>
          </a:xfrm>
          <a:prstGeom prst="rect">
            <a:avLst/>
          </a:prstGeom>
        </p:spPr>
        <p:txBody>
          <a:bodyPr vert="horz" lIns="182880" tIns="91440" rIns="18288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u="sng" dirty="0">
                <a:solidFill>
                  <a:srgbClr val="282828"/>
                </a:solidFill>
                <a:latin typeface="PT Sans" charset="-52"/>
                <a:ea typeface="PT Sans" charset="-52"/>
                <a:cs typeface="PT Sans" charset="-52"/>
              </a:rPr>
              <a:t>Near Future</a:t>
            </a:r>
          </a:p>
          <a:p>
            <a:r>
              <a:rPr lang="en-US" dirty="0">
                <a:solidFill>
                  <a:srgbClr val="282828"/>
                </a:solidFill>
                <a:latin typeface="PT Sans" charset="-52"/>
                <a:ea typeface="PT Sans" charset="-52"/>
                <a:cs typeface="PT Sans" charset="-52"/>
              </a:rPr>
              <a:t>Loss of Title IV-E Funds ($10 million)</a:t>
            </a:r>
          </a:p>
          <a:p>
            <a:r>
              <a:rPr lang="en-US" dirty="0">
                <a:solidFill>
                  <a:srgbClr val="282828"/>
                </a:solidFill>
                <a:latin typeface="PT Sans" charset="-52"/>
                <a:ea typeface="PT Sans" charset="-52"/>
                <a:cs typeface="PT Sans" charset="-52"/>
              </a:rPr>
              <a:t>House Bill 17-1292 (Rate-Setting)</a:t>
            </a:r>
          </a:p>
          <a:p>
            <a:r>
              <a:rPr lang="en-US" dirty="0">
                <a:solidFill>
                  <a:srgbClr val="282828"/>
                </a:solidFill>
                <a:latin typeface="PT Sans" charset="-52"/>
                <a:ea typeface="PT Sans" charset="-52"/>
                <a:cs typeface="PT Sans" charset="-52"/>
              </a:rPr>
              <a:t>Expenses from ESSA</a:t>
            </a:r>
          </a:p>
          <a:p>
            <a:pPr marL="0" indent="0">
              <a:buNone/>
            </a:pPr>
            <a:endParaRPr lang="en-US" dirty="0">
              <a:solidFill>
                <a:srgbClr val="282828"/>
              </a:solidFill>
              <a:latin typeface="PT Sans" charset="-52"/>
              <a:ea typeface="PT Sans" charset="-52"/>
              <a:cs typeface="PT Sans" charset="-52"/>
            </a:endParaRPr>
          </a:p>
        </p:txBody>
      </p:sp>
      <p:cxnSp>
        <p:nvCxnSpPr>
          <p:cNvPr id="61" name="Straight Connector 60"/>
          <p:cNvCxnSpPr/>
          <p:nvPr/>
        </p:nvCxnSpPr>
        <p:spPr>
          <a:xfrm flipH="1">
            <a:off x="17132034" y="8276444"/>
            <a:ext cx="535732" cy="9895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7597921" y="7299334"/>
            <a:ext cx="414422" cy="389345"/>
          </a:xfrm>
          <a:prstGeom prst="ellipse">
            <a:avLst/>
          </a:prstGeom>
          <a:solidFill>
            <a:srgbClr val="0070C0"/>
          </a:solidFill>
          <a:ln w="3175">
            <a:noFill/>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63" name="Oval 62"/>
          <p:cNvSpPr/>
          <p:nvPr/>
        </p:nvSpPr>
        <p:spPr>
          <a:xfrm>
            <a:off x="11131199" y="7274855"/>
            <a:ext cx="414422" cy="389345"/>
          </a:xfrm>
          <a:prstGeom prst="ellipse">
            <a:avLst/>
          </a:prstGeom>
          <a:solidFill>
            <a:srgbClr val="0070C0"/>
          </a:solidFill>
          <a:ln w="3175">
            <a:noFill/>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64" name="Oval 63"/>
          <p:cNvSpPr/>
          <p:nvPr/>
        </p:nvSpPr>
        <p:spPr>
          <a:xfrm>
            <a:off x="14332120" y="7324734"/>
            <a:ext cx="414422" cy="389345"/>
          </a:xfrm>
          <a:prstGeom prst="ellipse">
            <a:avLst/>
          </a:prstGeom>
          <a:solidFill>
            <a:srgbClr val="0070C0"/>
          </a:solidFill>
          <a:ln w="3175">
            <a:noFill/>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65" name="Oval 64"/>
          <p:cNvSpPr/>
          <p:nvPr/>
        </p:nvSpPr>
        <p:spPr>
          <a:xfrm>
            <a:off x="8818248" y="9051778"/>
            <a:ext cx="414422" cy="389345"/>
          </a:xfrm>
          <a:prstGeom prst="ellipse">
            <a:avLst/>
          </a:prstGeom>
          <a:solidFill>
            <a:srgbClr val="0070C0"/>
          </a:solidFill>
          <a:ln w="3175">
            <a:noFill/>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66" name="Oval 65"/>
          <p:cNvSpPr/>
          <p:nvPr/>
        </p:nvSpPr>
        <p:spPr>
          <a:xfrm>
            <a:off x="12123282" y="8890717"/>
            <a:ext cx="414422" cy="389345"/>
          </a:xfrm>
          <a:prstGeom prst="ellipse">
            <a:avLst/>
          </a:prstGeom>
          <a:solidFill>
            <a:srgbClr val="0070C0"/>
          </a:solidFill>
          <a:ln w="3175">
            <a:noFill/>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67" name="Oval 66"/>
          <p:cNvSpPr/>
          <p:nvPr/>
        </p:nvSpPr>
        <p:spPr>
          <a:xfrm>
            <a:off x="16976125" y="8966005"/>
            <a:ext cx="414422" cy="389345"/>
          </a:xfrm>
          <a:prstGeom prst="ellipse">
            <a:avLst/>
          </a:prstGeom>
          <a:solidFill>
            <a:srgbClr val="0070C0"/>
          </a:solidFill>
          <a:ln w="3175">
            <a:noFill/>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2" name="Rectangle 1"/>
          <p:cNvSpPr/>
          <p:nvPr/>
        </p:nvSpPr>
        <p:spPr>
          <a:xfrm>
            <a:off x="0" y="0"/>
            <a:ext cx="2775170" cy="13716000"/>
          </a:xfrm>
          <a:prstGeom prst="rect">
            <a:avLst/>
          </a:prstGeom>
          <a:pattFill prst="pct70">
            <a:fgClr>
              <a:srgbClr val="00B0F0"/>
            </a:fgClr>
            <a:bgClr>
              <a:srgbClr val="FFFFFF"/>
            </a:bgClr>
          </a:pattFill>
          <a:ln w="3175">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pic>
        <p:nvPicPr>
          <p:cNvPr id="34" name="Picture 33"/>
          <p:cNvPicPr/>
          <p:nvPr/>
        </p:nvPicPr>
        <p:blipFill>
          <a:blip r:embed="rId2">
            <a:extLst>
              <a:ext uri="{28A0092B-C50C-407E-A947-70E740481C1C}">
                <a14:useLocalDpi xmlns:a14="http://schemas.microsoft.com/office/drawing/2010/main" val="0"/>
              </a:ext>
            </a:extLst>
          </a:blip>
          <a:srcRect/>
          <a:stretch>
            <a:fillRect/>
          </a:stretch>
        </p:blipFill>
        <p:spPr bwMode="auto">
          <a:xfrm>
            <a:off x="21365351" y="1779522"/>
            <a:ext cx="2659069" cy="749463"/>
          </a:xfrm>
          <a:prstGeom prst="rect">
            <a:avLst/>
          </a:prstGeom>
          <a:noFill/>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5071" y="315457"/>
            <a:ext cx="1699349" cy="1224375"/>
          </a:xfrm>
          <a:prstGeom prst="rect">
            <a:avLst/>
          </a:prstGeom>
        </p:spPr>
      </p:pic>
    </p:spTree>
    <p:extLst>
      <p:ext uri="{BB962C8B-B14F-4D97-AF65-F5344CB8AC3E}">
        <p14:creationId xmlns:p14="http://schemas.microsoft.com/office/powerpoint/2010/main" val="178114784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14</a:t>
            </a:fld>
            <a:endParaRPr dirty="0"/>
          </a:p>
        </p:txBody>
      </p:sp>
      <p:sp>
        <p:nvSpPr>
          <p:cNvPr id="10" name="Title 1"/>
          <p:cNvSpPr txBox="1">
            <a:spLocks/>
          </p:cNvSpPr>
          <p:nvPr/>
        </p:nvSpPr>
        <p:spPr>
          <a:xfrm>
            <a:off x="3784600" y="497316"/>
            <a:ext cx="17148218" cy="4455684"/>
          </a:xfrm>
          <a:prstGeom prst="rect">
            <a:avLst/>
          </a:prstGeom>
        </p:spPr>
        <p:txBody>
          <a:bodyPr>
            <a:noAutofit/>
          </a:bodyPr>
          <a:lstStyle>
            <a:lvl1pPr marL="0" marR="0" indent="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1pPr>
            <a:lvl2pPr marL="0" marR="0" indent="228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2pPr>
            <a:lvl3pPr marL="0" marR="0" indent="457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3pPr>
            <a:lvl4pPr marL="0" marR="0" indent="685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4pPr>
            <a:lvl5pPr marL="0" marR="0" indent="9144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5pPr>
            <a:lvl6pPr marL="0" marR="0" indent="11430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6pPr>
            <a:lvl7pPr marL="0" marR="0" indent="1371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7pPr>
            <a:lvl8pPr marL="0" marR="0" indent="1600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8pPr>
            <a:lvl9pPr marL="0" marR="0" indent="1828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9pPr>
          </a:lstStyle>
          <a:p>
            <a:pPr algn="ctr" hangingPunct="1"/>
            <a:r>
              <a:rPr lang="en-US" sz="7200" dirty="0" smtClean="0">
                <a:latin typeface="Signika" charset="0"/>
                <a:ea typeface="Signika" charset="0"/>
                <a:cs typeface="Signika" charset="0"/>
              </a:rPr>
              <a:t>Current Factors That Have Influenced the Need for Enhanced CW Funding on Top of the Need Identified in the Workload Study</a:t>
            </a:r>
            <a:endParaRPr lang="en-US" sz="7200" dirty="0">
              <a:latin typeface="Signika" charset="0"/>
              <a:ea typeface="Signika" charset="0"/>
              <a:cs typeface="Signika" charset="0"/>
            </a:endParaRPr>
          </a:p>
        </p:txBody>
      </p:sp>
      <p:graphicFrame>
        <p:nvGraphicFramePr>
          <p:cNvPr id="12" name="Content Placeholder 3"/>
          <p:cNvGraphicFramePr>
            <a:graphicFrameLocks/>
          </p:cNvGraphicFramePr>
          <p:nvPr>
            <p:extLst/>
          </p:nvPr>
        </p:nvGraphicFramePr>
        <p:xfrm>
          <a:off x="1831334" y="3834577"/>
          <a:ext cx="6413842" cy="77005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nvPr>
        </p:nvGraphicFramePr>
        <p:xfrm>
          <a:off x="9030967" y="3834577"/>
          <a:ext cx="6413842" cy="77033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nvPr>
        </p:nvGraphicFramePr>
        <p:xfrm>
          <a:off x="16230600" y="3835970"/>
          <a:ext cx="6413842" cy="770196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590140" y="12618714"/>
            <a:ext cx="5378860" cy="646331"/>
          </a:xfrm>
          <a:prstGeom prst="rect">
            <a:avLst/>
          </a:prstGeom>
          <a:noFill/>
        </p:spPr>
        <p:txBody>
          <a:bodyPr wrap="square" rtlCol="0">
            <a:spAutoFit/>
          </a:bodyPr>
          <a:lstStyle/>
          <a:p>
            <a:r>
              <a:rPr lang="en-US" sz="1800" dirty="0" smtClean="0">
                <a:solidFill>
                  <a:schemeClr val="tx1">
                    <a:lumMod val="75000"/>
                  </a:schemeClr>
                </a:solidFill>
              </a:rPr>
              <a:t>*Data for November and December 2017 may be </a:t>
            </a:r>
            <a:r>
              <a:rPr lang="en-US" sz="1800" i="1" dirty="0" smtClean="0">
                <a:solidFill>
                  <a:schemeClr val="tx1">
                    <a:lumMod val="75000"/>
                  </a:schemeClr>
                </a:solidFill>
              </a:rPr>
              <a:t>incomplete. </a:t>
            </a:r>
            <a:r>
              <a:rPr lang="en-US" sz="1800" dirty="0" smtClean="0">
                <a:solidFill>
                  <a:schemeClr val="tx1">
                    <a:lumMod val="75000"/>
                  </a:schemeClr>
                </a:solidFill>
              </a:rPr>
              <a:t>Increases may be greater than shown.</a:t>
            </a:r>
            <a:endParaRPr lang="en-US" sz="1800" i="1" dirty="0">
              <a:solidFill>
                <a:schemeClr val="tx1">
                  <a:lumMod val="75000"/>
                </a:schemeClr>
              </a:solidFill>
            </a:endParaRPr>
          </a:p>
        </p:txBody>
      </p:sp>
      <p:sp>
        <p:nvSpPr>
          <p:cNvPr id="20" name="Footer Placeholder 13"/>
          <p:cNvSpPr txBox="1">
            <a:spLocks/>
          </p:cNvSpPr>
          <p:nvPr/>
        </p:nvSpPr>
        <p:spPr>
          <a:xfrm>
            <a:off x="17194519" y="12680270"/>
            <a:ext cx="5449923" cy="58477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lvl1pPr marL="0" marR="0" indent="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1pPr>
            <a:lvl2pPr marL="0" marR="0" indent="228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2pPr>
            <a:lvl3pPr marL="0" marR="0" indent="457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3pPr>
            <a:lvl4pPr marL="0" marR="0" indent="685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4pPr>
            <a:lvl5pPr marL="0" marR="0" indent="9144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5pPr>
            <a:lvl6pPr marL="0" marR="0" indent="11430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6pPr>
            <a:lvl7pPr marL="0" marR="0" indent="1371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7pPr>
            <a:lvl8pPr marL="0" marR="0" indent="1600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8pPr>
            <a:lvl9pPr marL="0" marR="0" indent="1828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9pPr>
          </a:lstStyle>
          <a:p>
            <a:pPr algn="r" hangingPunct="1"/>
            <a:r>
              <a:rPr lang="en-US" sz="1800" dirty="0" smtClean="0">
                <a:solidFill>
                  <a:schemeClr val="tx1">
                    <a:lumMod val="75000"/>
                  </a:schemeClr>
                </a:solidFill>
              </a:rPr>
              <a:t>4 Data pulled from ROM Reports https://</a:t>
            </a:r>
            <a:r>
              <a:rPr lang="en-US" sz="1800" dirty="0" err="1" smtClean="0">
                <a:solidFill>
                  <a:schemeClr val="tx1">
                    <a:lumMod val="75000"/>
                  </a:schemeClr>
                </a:solidFill>
              </a:rPr>
              <a:t>rom.socwel.ku.edu</a:t>
            </a:r>
            <a:r>
              <a:rPr lang="en-US" sz="1800" dirty="0" smtClean="0">
                <a:solidFill>
                  <a:schemeClr val="tx1">
                    <a:lumMod val="75000"/>
                  </a:schemeClr>
                </a:solidFill>
              </a:rPr>
              <a:t>/Colorado/</a:t>
            </a:r>
            <a:r>
              <a:rPr lang="en-US" sz="1800" dirty="0" err="1" smtClean="0">
                <a:solidFill>
                  <a:schemeClr val="tx1">
                    <a:lumMod val="75000"/>
                  </a:schemeClr>
                </a:solidFill>
              </a:rPr>
              <a:t>ReportMenu.aspx</a:t>
            </a:r>
            <a:endParaRPr lang="en-US" sz="1800" dirty="0">
              <a:solidFill>
                <a:schemeClr val="tx1">
                  <a:lumMod val="75000"/>
                </a:schemeClr>
              </a:solidFill>
            </a:endParaRPr>
          </a:p>
        </p:txBody>
      </p:sp>
      <p:sp>
        <p:nvSpPr>
          <p:cNvPr id="2" name="Rectangle 1"/>
          <p:cNvSpPr/>
          <p:nvPr/>
        </p:nvSpPr>
        <p:spPr>
          <a:xfrm>
            <a:off x="11846312" y="11611349"/>
            <a:ext cx="10467930" cy="492443"/>
          </a:xfrm>
          <a:prstGeom prst="rect">
            <a:avLst/>
          </a:prstGeom>
        </p:spPr>
        <p:txBody>
          <a:bodyPr wrap="none">
            <a:spAutoFit/>
          </a:bodyPr>
          <a:lstStyle/>
          <a:p>
            <a:pPr marL="285750" indent="-285750">
              <a:buFont typeface="Arial" panose="020B0604020202020204" pitchFamily="34" charset="0"/>
              <a:buChar char="•"/>
            </a:pPr>
            <a:r>
              <a:rPr lang="en-US" dirty="0">
                <a:solidFill>
                  <a:srgbClr val="0070C0"/>
                </a:solidFill>
              </a:rPr>
              <a:t>Hotline calls, referrals, and assessments are at or near all-time highs.*</a:t>
            </a:r>
          </a:p>
        </p:txBody>
      </p:sp>
      <p:sp>
        <p:nvSpPr>
          <p:cNvPr id="21" name="TextBox 20"/>
          <p:cNvSpPr txBox="1"/>
          <p:nvPr/>
        </p:nvSpPr>
        <p:spPr>
          <a:xfrm>
            <a:off x="22102944" y="11542440"/>
            <a:ext cx="345711" cy="338554"/>
          </a:xfrm>
          <a:prstGeom prst="rect">
            <a:avLst/>
          </a:prstGeom>
          <a:noFill/>
        </p:spPr>
        <p:txBody>
          <a:bodyPr wrap="square" rtlCol="0">
            <a:spAutoFit/>
          </a:bodyPr>
          <a:lstStyle/>
          <a:p>
            <a:r>
              <a:rPr lang="en-US" sz="1600" dirty="0">
                <a:solidFill>
                  <a:srgbClr val="0070C0"/>
                </a:solidFill>
              </a:rPr>
              <a:t>4</a:t>
            </a:r>
          </a:p>
        </p:txBody>
      </p:sp>
      <p:sp>
        <p:nvSpPr>
          <p:cNvPr id="3" name="Oval 2"/>
          <p:cNvSpPr/>
          <p:nvPr/>
        </p:nvSpPr>
        <p:spPr>
          <a:xfrm>
            <a:off x="3415958" y="5816600"/>
            <a:ext cx="1667774" cy="1524000"/>
          </a:xfrm>
          <a:prstGeom prst="ellipse">
            <a:avLst/>
          </a:prstGeom>
          <a:solidFill>
            <a:schemeClr val="accent5">
              <a:lumMod val="60000"/>
              <a:lumOff val="40000"/>
            </a:schemeClr>
          </a:solidFill>
          <a:ln w="3175">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4" name="TextBox 3"/>
          <p:cNvSpPr txBox="1"/>
          <p:nvPr/>
        </p:nvSpPr>
        <p:spPr>
          <a:xfrm>
            <a:off x="3521290" y="6267926"/>
            <a:ext cx="1638642" cy="69249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u="none" strike="noStrike" cap="none" normalizeH="0" baseline="0" dirty="0" smtClean="0">
                <a:ln>
                  <a:noFill/>
                </a:ln>
                <a:solidFill>
                  <a:srgbClr val="FFFFFF"/>
                </a:solidFill>
                <a:effectLst/>
                <a:uFillTx/>
                <a:latin typeface="Signika SemiBold" charset="0"/>
                <a:ea typeface="Signika SemiBold" charset="0"/>
                <a:cs typeface="Signika SemiBold" charset="0"/>
                <a:sym typeface="PT Sans"/>
              </a:rPr>
              <a:t>+9.7%</a:t>
            </a:r>
            <a:endParaRPr kumimoji="0" lang="en-US" sz="4000" b="1" u="none" strike="noStrike" cap="none" normalizeH="0" baseline="0" dirty="0">
              <a:ln>
                <a:noFill/>
              </a:ln>
              <a:solidFill>
                <a:srgbClr val="FFFFFF"/>
              </a:solidFill>
              <a:effectLst/>
              <a:uFillTx/>
              <a:latin typeface="Signika SemiBold" charset="0"/>
              <a:ea typeface="Signika SemiBold" charset="0"/>
              <a:cs typeface="Signika SemiBold" charset="0"/>
              <a:sym typeface="PT Sans"/>
            </a:endParaRPr>
          </a:p>
        </p:txBody>
      </p:sp>
      <p:sp>
        <p:nvSpPr>
          <p:cNvPr id="23" name="Oval 22"/>
          <p:cNvSpPr/>
          <p:nvPr/>
        </p:nvSpPr>
        <p:spPr>
          <a:xfrm>
            <a:off x="10553358" y="5816600"/>
            <a:ext cx="1667774" cy="1524000"/>
          </a:xfrm>
          <a:prstGeom prst="ellipse">
            <a:avLst/>
          </a:prstGeom>
          <a:solidFill>
            <a:schemeClr val="accent5">
              <a:lumMod val="60000"/>
              <a:lumOff val="40000"/>
            </a:schemeClr>
          </a:solidFill>
          <a:ln w="3175">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24" name="TextBox 23"/>
          <p:cNvSpPr txBox="1"/>
          <p:nvPr/>
        </p:nvSpPr>
        <p:spPr>
          <a:xfrm>
            <a:off x="10713803" y="6236652"/>
            <a:ext cx="1638642" cy="69249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u="none" strike="noStrike" cap="none" normalizeH="0" baseline="0" smtClean="0">
                <a:ln>
                  <a:noFill/>
                </a:ln>
                <a:solidFill>
                  <a:srgbClr val="FFFFFF"/>
                </a:solidFill>
                <a:effectLst/>
                <a:uFillTx/>
                <a:latin typeface="Signika SemiBold" charset="0"/>
                <a:ea typeface="Signika SemiBold" charset="0"/>
                <a:cs typeface="Signika SemiBold" charset="0"/>
                <a:sym typeface="PT Sans"/>
              </a:rPr>
              <a:t>+15%</a:t>
            </a:r>
            <a:endParaRPr kumimoji="0" lang="en-US" sz="4000" b="1" u="none" strike="noStrike" cap="none" normalizeH="0" baseline="0">
              <a:ln>
                <a:noFill/>
              </a:ln>
              <a:solidFill>
                <a:srgbClr val="FFFFFF"/>
              </a:solidFill>
              <a:effectLst/>
              <a:uFillTx/>
              <a:latin typeface="Signika SemiBold" charset="0"/>
              <a:ea typeface="Signika SemiBold" charset="0"/>
              <a:cs typeface="Signika SemiBold" charset="0"/>
              <a:sym typeface="PT Sans"/>
            </a:endParaRPr>
          </a:p>
        </p:txBody>
      </p:sp>
      <p:sp>
        <p:nvSpPr>
          <p:cNvPr id="25" name="Oval 24"/>
          <p:cNvSpPr/>
          <p:nvPr/>
        </p:nvSpPr>
        <p:spPr>
          <a:xfrm>
            <a:off x="17766958" y="5842000"/>
            <a:ext cx="1667774" cy="1524000"/>
          </a:xfrm>
          <a:prstGeom prst="ellipse">
            <a:avLst/>
          </a:prstGeom>
          <a:solidFill>
            <a:schemeClr val="accent5">
              <a:lumMod val="60000"/>
              <a:lumOff val="40000"/>
            </a:schemeClr>
          </a:solidFill>
          <a:ln w="3175">
            <a:miter lim="400000"/>
          </a:ln>
        </p:spPr>
        <p:txBody>
          <a:bodyPr lIns="38100" tIns="38100" rIns="38100" bIns="38100" rtlCol="0" anchor="ctr"/>
          <a:lstStyle/>
          <a:p>
            <a:pPr algn="ctr"/>
            <a:endParaRPr lang="en-US" sz="3000">
              <a:solidFill>
                <a:srgbClr val="FFFFFF"/>
              </a:solidFill>
              <a:latin typeface="Helvetica Light"/>
              <a:ea typeface="Helvetica Light"/>
              <a:cs typeface="Helvetica Light"/>
              <a:sym typeface="Helvetica Light"/>
            </a:endParaRPr>
          </a:p>
        </p:txBody>
      </p:sp>
      <p:sp>
        <p:nvSpPr>
          <p:cNvPr id="26" name="TextBox 25"/>
          <p:cNvSpPr txBox="1"/>
          <p:nvPr/>
        </p:nvSpPr>
        <p:spPr>
          <a:xfrm>
            <a:off x="17927403" y="6262052"/>
            <a:ext cx="1638642" cy="69249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4000" b="1" u="none" strike="noStrike" cap="none" normalizeH="0" baseline="0" dirty="0" smtClean="0">
                <a:ln>
                  <a:noFill/>
                </a:ln>
                <a:solidFill>
                  <a:srgbClr val="FFFFFF"/>
                </a:solidFill>
                <a:effectLst/>
                <a:uFillTx/>
                <a:latin typeface="Signika SemiBold" charset="0"/>
                <a:ea typeface="Signika SemiBold" charset="0"/>
                <a:cs typeface="Signika SemiBold" charset="0"/>
                <a:sym typeface="PT Sans"/>
              </a:rPr>
              <a:t>+12%</a:t>
            </a:r>
            <a:endParaRPr kumimoji="0" lang="en-US" sz="4000" b="1" u="none" strike="noStrike" cap="none" normalizeH="0" baseline="0" dirty="0">
              <a:ln>
                <a:noFill/>
              </a:ln>
              <a:solidFill>
                <a:srgbClr val="FFFFFF"/>
              </a:solidFill>
              <a:effectLst/>
              <a:uFillTx/>
              <a:latin typeface="Signika SemiBold" charset="0"/>
              <a:ea typeface="Signika SemiBold" charset="0"/>
              <a:cs typeface="Signika SemiBold" charset="0"/>
              <a:sym typeface="PT Sans"/>
            </a:endParaRPr>
          </a:p>
        </p:txBody>
      </p:sp>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21365351" y="1779522"/>
            <a:ext cx="2659069" cy="749463"/>
          </a:xfrm>
          <a:prstGeom prst="rect">
            <a:avLst/>
          </a:prstGeom>
          <a:noFill/>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25071" y="315457"/>
            <a:ext cx="1699349" cy="1224375"/>
          </a:xfrm>
          <a:prstGeom prst="rect">
            <a:avLst/>
          </a:prstGeom>
        </p:spPr>
      </p:pic>
    </p:spTree>
    <p:extLst>
      <p:ext uri="{BB962C8B-B14F-4D97-AF65-F5344CB8AC3E}">
        <p14:creationId xmlns:p14="http://schemas.microsoft.com/office/powerpoint/2010/main" val="197722496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15</a:t>
            </a:fld>
            <a:endParaRPr dirty="0"/>
          </a:p>
        </p:txBody>
      </p:sp>
      <p:sp>
        <p:nvSpPr>
          <p:cNvPr id="10" name="Title 1"/>
          <p:cNvSpPr txBox="1">
            <a:spLocks/>
          </p:cNvSpPr>
          <p:nvPr/>
        </p:nvSpPr>
        <p:spPr>
          <a:xfrm>
            <a:off x="1831334" y="589694"/>
            <a:ext cx="20929600" cy="1442306"/>
          </a:xfrm>
          <a:prstGeom prst="rect">
            <a:avLst/>
          </a:prstGeom>
        </p:spPr>
        <p:txBody>
          <a:bodyPr>
            <a:noAutofit/>
          </a:bodyPr>
          <a:lstStyle>
            <a:lvl1pPr marL="0" marR="0" indent="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1pPr>
            <a:lvl2pPr marL="0" marR="0" indent="228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2pPr>
            <a:lvl3pPr marL="0" marR="0" indent="457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3pPr>
            <a:lvl4pPr marL="0" marR="0" indent="685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4pPr>
            <a:lvl5pPr marL="0" marR="0" indent="9144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5pPr>
            <a:lvl6pPr marL="0" marR="0" indent="11430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6pPr>
            <a:lvl7pPr marL="0" marR="0" indent="13716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7pPr>
            <a:lvl8pPr marL="0" marR="0" indent="16002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8pPr>
            <a:lvl9pPr marL="0" marR="0" indent="1828800" algn="l" defTabSz="825500" rtl="0" latinLnBrk="0">
              <a:lnSpc>
                <a:spcPct val="90000"/>
              </a:lnSpc>
              <a:spcBef>
                <a:spcPts val="0"/>
              </a:spcBef>
              <a:spcAft>
                <a:spcPts val="0"/>
              </a:spcAft>
              <a:buClrTx/>
              <a:buSzTx/>
              <a:buFontTx/>
              <a:buNone/>
              <a:tabLst/>
              <a:defRPr sz="11000" b="1" i="0" u="none" strike="noStrike" cap="none" spc="0" baseline="0">
                <a:ln>
                  <a:noFill/>
                </a:ln>
                <a:solidFill>
                  <a:srgbClr val="282828"/>
                </a:solidFill>
                <a:uFillTx/>
                <a:latin typeface="Signika"/>
                <a:ea typeface="Signika"/>
                <a:cs typeface="Signika"/>
                <a:sym typeface="Signika"/>
              </a:defRPr>
            </a:lvl9pPr>
          </a:lstStyle>
          <a:p>
            <a:pPr algn="ctr" hangingPunct="1"/>
            <a:r>
              <a:rPr lang="en-US" sz="7200" dirty="0" smtClean="0">
                <a:latin typeface="Signika" charset="0"/>
                <a:ea typeface="Signika" charset="0"/>
                <a:cs typeface="Signika" charset="0"/>
              </a:rPr>
              <a:t>Despite Funding Challenges, Areas </a:t>
            </a:r>
            <a:r>
              <a:rPr lang="en-US" sz="7200" smtClean="0">
                <a:latin typeface="Signika" charset="0"/>
                <a:ea typeface="Signika" charset="0"/>
                <a:cs typeface="Signika" charset="0"/>
              </a:rPr>
              <a:t>of Improvement</a:t>
            </a:r>
            <a:endParaRPr lang="en-US" sz="7200" dirty="0">
              <a:latin typeface="Signika" charset="0"/>
              <a:ea typeface="Signika" charset="0"/>
              <a:cs typeface="Signika" charset="0"/>
            </a:endParaRPr>
          </a:p>
        </p:txBody>
      </p:sp>
      <p:sp>
        <p:nvSpPr>
          <p:cNvPr id="21" name="TextBox 20"/>
          <p:cNvSpPr txBox="1"/>
          <p:nvPr/>
        </p:nvSpPr>
        <p:spPr>
          <a:xfrm>
            <a:off x="18496144" y="2831275"/>
            <a:ext cx="657990" cy="400110"/>
          </a:xfrm>
          <a:prstGeom prst="rect">
            <a:avLst/>
          </a:prstGeom>
          <a:noFill/>
        </p:spPr>
        <p:txBody>
          <a:bodyPr wrap="square" rtlCol="0">
            <a:spAutoFit/>
          </a:bodyPr>
          <a:lstStyle/>
          <a:p>
            <a:r>
              <a:rPr lang="en-US" sz="2000" dirty="0">
                <a:solidFill>
                  <a:srgbClr val="0070C0"/>
                </a:solidFill>
              </a:rPr>
              <a:t>5</a:t>
            </a:r>
          </a:p>
        </p:txBody>
      </p:sp>
      <p:graphicFrame>
        <p:nvGraphicFramePr>
          <p:cNvPr id="17" name="Chart 16"/>
          <p:cNvGraphicFramePr/>
          <p:nvPr>
            <p:extLst/>
          </p:nvPr>
        </p:nvGraphicFramePr>
        <p:xfrm>
          <a:off x="2745734" y="2047054"/>
          <a:ext cx="7214616" cy="5248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p:cNvGraphicFramePr/>
          <p:nvPr>
            <p:extLst/>
          </p:nvPr>
        </p:nvGraphicFramePr>
        <p:xfrm>
          <a:off x="2719603" y="7841675"/>
          <a:ext cx="7211797" cy="52526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nvPr>
        </p:nvGraphicFramePr>
        <p:xfrm>
          <a:off x="11430001" y="2831275"/>
          <a:ext cx="10672944" cy="8203595"/>
        </p:xfrm>
        <a:graphic>
          <a:graphicData uri="http://schemas.openxmlformats.org/drawingml/2006/chart">
            <c:chart xmlns:c="http://schemas.openxmlformats.org/drawingml/2006/chart" xmlns:r="http://schemas.openxmlformats.org/officeDocument/2006/relationships" r:id="rId4"/>
          </a:graphicData>
        </a:graphic>
      </p:graphicFrame>
      <p:sp>
        <p:nvSpPr>
          <p:cNvPr id="27" name="Footer Placeholder 13"/>
          <p:cNvSpPr txBox="1">
            <a:spLocks/>
          </p:cNvSpPr>
          <p:nvPr/>
        </p:nvSpPr>
        <p:spPr>
          <a:xfrm>
            <a:off x="15210840" y="11974425"/>
            <a:ext cx="6367407" cy="78965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lvl1pPr marL="0" marR="0" indent="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1pPr>
            <a:lvl2pPr marL="0" marR="0" indent="228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2pPr>
            <a:lvl3pPr marL="0" marR="0" indent="457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3pPr>
            <a:lvl4pPr marL="0" marR="0" indent="685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4pPr>
            <a:lvl5pPr marL="0" marR="0" indent="9144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5pPr>
            <a:lvl6pPr marL="0" marR="0" indent="11430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6pPr>
            <a:lvl7pPr marL="0" marR="0" indent="13716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7pPr>
            <a:lvl8pPr marL="0" marR="0" indent="16002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8pPr>
            <a:lvl9pPr marL="0" marR="0" indent="1828800" algn="l" defTabSz="825500" rtl="0" latinLnBrk="0">
              <a:lnSpc>
                <a:spcPct val="100000"/>
              </a:lnSpc>
              <a:spcBef>
                <a:spcPts val="0"/>
              </a:spcBef>
              <a:spcAft>
                <a:spcPts val="0"/>
              </a:spcAft>
              <a:buClrTx/>
              <a:buSzTx/>
              <a:buFontTx/>
              <a:buNone/>
              <a:tabLst/>
              <a:defRPr sz="2600" b="0" i="0" u="none" strike="noStrike" cap="none" spc="0" baseline="0">
                <a:ln>
                  <a:noFill/>
                </a:ln>
                <a:solidFill>
                  <a:srgbClr val="727574"/>
                </a:solidFill>
                <a:uFillTx/>
                <a:latin typeface="PT Sans"/>
                <a:ea typeface="PT Sans"/>
                <a:cs typeface="PT Sans"/>
                <a:sym typeface="PT Sans"/>
              </a:defRPr>
            </a:lvl9pPr>
          </a:lstStyle>
          <a:p>
            <a:pPr algn="r" hangingPunct="1"/>
            <a:r>
              <a:rPr lang="en-US" sz="1800" smtClean="0"/>
              <a:t>5 Data pulled from ROM Reports </a:t>
            </a:r>
            <a:r>
              <a:rPr lang="en-US" sz="1800" smtClean="0">
                <a:hlinkClick r:id="rId5"/>
              </a:rPr>
              <a:t>https://</a:t>
            </a:r>
            <a:r>
              <a:rPr lang="en-US" sz="1800" dirty="0" smtClean="0">
                <a:hlinkClick r:id="rId5"/>
              </a:rPr>
              <a:t>rom.socwel.ku.edu/Colorado/ReportMenu.aspx</a:t>
            </a:r>
            <a:endParaRPr lang="en-US" sz="1800" dirty="0" smtClean="0"/>
          </a:p>
          <a:p>
            <a:pPr algn="r" hangingPunct="1"/>
            <a:r>
              <a:rPr lang="en-US" sz="1800" dirty="0" smtClean="0"/>
              <a:t>6 Trails AFCARS data</a:t>
            </a:r>
            <a:endParaRPr lang="en-US" sz="1800" dirty="0"/>
          </a:p>
        </p:txBody>
      </p:sp>
      <p:sp>
        <p:nvSpPr>
          <p:cNvPr id="28" name="TextBox 27"/>
          <p:cNvSpPr txBox="1"/>
          <p:nvPr/>
        </p:nvSpPr>
        <p:spPr>
          <a:xfrm>
            <a:off x="21205890" y="10710960"/>
            <a:ext cx="657990" cy="400110"/>
          </a:xfrm>
          <a:prstGeom prst="rect">
            <a:avLst/>
          </a:prstGeom>
          <a:noFill/>
        </p:spPr>
        <p:txBody>
          <a:bodyPr wrap="square" rtlCol="0">
            <a:spAutoFit/>
          </a:bodyPr>
          <a:lstStyle/>
          <a:p>
            <a:r>
              <a:rPr lang="en-US" sz="2000" dirty="0" smtClean="0">
                <a:solidFill>
                  <a:srgbClr val="0070C0"/>
                </a:solidFill>
              </a:rPr>
              <a:t>6</a:t>
            </a:r>
            <a:endParaRPr lang="en-US" sz="2000" dirty="0">
              <a:solidFill>
                <a:srgbClr val="0070C0"/>
              </a:solidFill>
            </a:endParaRPr>
          </a:p>
        </p:txBody>
      </p:sp>
    </p:spTree>
    <p:extLst>
      <p:ext uri="{BB962C8B-B14F-4D97-AF65-F5344CB8AC3E}">
        <p14:creationId xmlns:p14="http://schemas.microsoft.com/office/powerpoint/2010/main" val="105796584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alphaModFix amt="54000"/>
            <a:extLst>
              <a:ext uri="{28A0092B-C50C-407E-A947-70E740481C1C}">
                <a14:useLocalDpi xmlns:a14="http://schemas.microsoft.com/office/drawing/2010/main" val="0"/>
              </a:ext>
            </a:extLst>
          </a:blip>
          <a:srcRect/>
          <a:stretch>
            <a:fillRect/>
          </a:stretch>
        </p:blipFill>
        <p:spPr>
          <a:xfrm>
            <a:off x="1603733" y="1954248"/>
            <a:ext cx="9594850" cy="9594850"/>
          </a:xfrm>
          <a:prstGeom prst="ellipse">
            <a:avLst/>
          </a:prstGeom>
          <a:pattFill prst="pct70">
            <a:fgClr>
              <a:srgbClr val="00B0F0"/>
            </a:fgClr>
            <a:bgClr>
              <a:srgbClr val="FFFFFF"/>
            </a:bgClr>
          </a:pattFill>
        </p:spPr>
      </p:pic>
      <p:sp>
        <p:nvSpPr>
          <p:cNvPr id="160" name="Shape 160"/>
          <p:cNvSpPr/>
          <p:nvPr/>
        </p:nvSpPr>
        <p:spPr>
          <a:xfrm>
            <a:off x="12179113" y="999328"/>
            <a:ext cx="8216928" cy="742124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lvl1pPr>
              <a:lnSpc>
                <a:spcPct val="90000"/>
              </a:lnSpc>
              <a:defRPr sz="11000" b="1">
                <a:solidFill>
                  <a:srgbClr val="282828"/>
                </a:solidFill>
                <a:latin typeface="Signika"/>
                <a:ea typeface="Signika"/>
                <a:cs typeface="Signika"/>
                <a:sym typeface="Signika"/>
              </a:defRPr>
            </a:lvl1pPr>
          </a:lstStyle>
          <a:p>
            <a:r>
              <a:rPr lang="en-US" sz="8800" dirty="0" smtClean="0"/>
              <a:t>From Foundation to Function</a:t>
            </a:r>
            <a:endParaRPr sz="8800" dirty="0"/>
          </a:p>
        </p:txBody>
      </p:sp>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16</a:t>
            </a:fld>
            <a:endParaRPr dirty="0"/>
          </a:p>
        </p:txBody>
      </p:sp>
      <p:sp>
        <p:nvSpPr>
          <p:cNvPr id="3" name="TextBox 2"/>
          <p:cNvSpPr txBox="1"/>
          <p:nvPr/>
        </p:nvSpPr>
        <p:spPr>
          <a:xfrm>
            <a:off x="11740612" y="4897089"/>
            <a:ext cx="8890731" cy="783291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457200" indent="-457200">
              <a:buFont typeface="Courier New" charset="0"/>
              <a:buChar char="o"/>
            </a:pPr>
            <a:r>
              <a:rPr lang="en-US" sz="2800" u="sng" dirty="0">
                <a:solidFill>
                  <a:srgbClr val="282828"/>
                </a:solidFill>
              </a:rPr>
              <a:t>State has laid the groundwork for success in Child Welfare with: </a:t>
            </a:r>
          </a:p>
          <a:p>
            <a:pPr marL="457200" indent="-457200">
              <a:buFont typeface="Courier New" charset="0"/>
              <a:buChar char="o"/>
            </a:pPr>
            <a:endParaRPr lang="en-US" sz="2800" u="sng" dirty="0" smtClean="0">
              <a:solidFill>
                <a:srgbClr val="282828"/>
              </a:solidFill>
            </a:endParaRPr>
          </a:p>
          <a:p>
            <a:pPr marL="457200" indent="-457200">
              <a:buFont typeface="Courier New" charset="0"/>
              <a:buChar char="o"/>
            </a:pPr>
            <a:endParaRPr lang="en-US" sz="2800" u="sng" dirty="0">
              <a:solidFill>
                <a:srgbClr val="282828"/>
              </a:solidFill>
            </a:endParaRPr>
          </a:p>
          <a:p>
            <a:pPr marL="457200" indent="-457200">
              <a:buFont typeface="Courier New" charset="0"/>
              <a:buChar char="o"/>
            </a:pPr>
            <a:endParaRPr lang="en-US" sz="2800" u="sng" dirty="0" smtClean="0">
              <a:solidFill>
                <a:srgbClr val="282828"/>
              </a:solidFill>
            </a:endParaRPr>
          </a:p>
          <a:p>
            <a:pPr marL="457200" indent="-457200">
              <a:buFont typeface="Courier New" charset="0"/>
              <a:buChar char="o"/>
            </a:pPr>
            <a:endParaRPr lang="en-US" sz="2800" u="sng" dirty="0">
              <a:solidFill>
                <a:srgbClr val="282828"/>
              </a:solidFill>
            </a:endParaRPr>
          </a:p>
          <a:p>
            <a:pPr marL="457200" indent="-457200">
              <a:buFont typeface="Courier New" charset="0"/>
              <a:buChar char="o"/>
            </a:pPr>
            <a:endParaRPr lang="en-US" sz="2800" dirty="0" smtClean="0">
              <a:solidFill>
                <a:srgbClr val="282828"/>
              </a:solidFill>
            </a:endParaRPr>
          </a:p>
          <a:p>
            <a:pPr marL="457200" indent="-457200">
              <a:buFont typeface="Courier New" charset="0"/>
              <a:buChar char="o"/>
            </a:pPr>
            <a:endParaRPr lang="en-US" sz="2800" dirty="0">
              <a:solidFill>
                <a:srgbClr val="282828"/>
              </a:solidFill>
            </a:endParaRPr>
          </a:p>
          <a:p>
            <a:pPr marL="457200" indent="-457200">
              <a:buFont typeface="Courier New" charset="0"/>
              <a:buChar char="o"/>
            </a:pPr>
            <a:r>
              <a:rPr lang="en-US" sz="2800" b="1" u="sng" dirty="0">
                <a:solidFill>
                  <a:srgbClr val="282828"/>
                </a:solidFill>
              </a:rPr>
              <a:t>Let’s finish the work we have begun by</a:t>
            </a:r>
            <a:r>
              <a:rPr lang="en-US" sz="2800" b="1" u="sng" dirty="0" smtClean="0">
                <a:solidFill>
                  <a:srgbClr val="282828"/>
                </a:solidFill>
              </a:rPr>
              <a:t>:</a:t>
            </a:r>
          </a:p>
          <a:p>
            <a:pPr marL="457200" indent="-457200">
              <a:buFont typeface="Courier New" charset="0"/>
              <a:buChar char="o"/>
            </a:pPr>
            <a:endParaRPr lang="en-US" sz="2800" u="sng" dirty="0" smtClean="0">
              <a:solidFill>
                <a:srgbClr val="282828"/>
              </a:solidFill>
            </a:endParaRPr>
          </a:p>
          <a:p>
            <a:pPr marL="457200" indent="-457200">
              <a:buFont typeface="Courier New" charset="0"/>
              <a:buChar char="o"/>
            </a:pPr>
            <a:endParaRPr lang="en-US" sz="2800" u="sng" dirty="0">
              <a:solidFill>
                <a:srgbClr val="282828"/>
              </a:solidFill>
            </a:endParaRPr>
          </a:p>
          <a:p>
            <a:pPr marL="457200" indent="-457200">
              <a:buFont typeface="Courier New" charset="0"/>
              <a:buChar char="o"/>
            </a:pPr>
            <a:endParaRPr lang="en-US" sz="2800" u="sng" dirty="0" smtClean="0">
              <a:solidFill>
                <a:srgbClr val="282828"/>
              </a:solidFill>
            </a:endParaRPr>
          </a:p>
          <a:p>
            <a:pPr marL="457200" indent="-457200">
              <a:buFont typeface="Courier New" charset="0"/>
              <a:buChar char="o"/>
            </a:pPr>
            <a:endParaRPr lang="en-US" sz="2800" u="sng" dirty="0">
              <a:solidFill>
                <a:srgbClr val="282828"/>
              </a:solidFill>
            </a:endParaRPr>
          </a:p>
          <a:p>
            <a:pPr marL="457200" indent="-457200">
              <a:buFont typeface="Courier New" charset="0"/>
              <a:buChar char="o"/>
            </a:pPr>
            <a:endParaRPr lang="en-US" sz="2800" u="sng" dirty="0" smtClean="0">
              <a:solidFill>
                <a:srgbClr val="282828"/>
              </a:solidFill>
            </a:endParaRPr>
          </a:p>
          <a:p>
            <a:pPr marL="457200" indent="-457200">
              <a:buFont typeface="Courier New" charset="0"/>
              <a:buChar char="o"/>
            </a:pPr>
            <a:endParaRPr lang="en-US" sz="2800" u="sng" dirty="0">
              <a:solidFill>
                <a:srgbClr val="282828"/>
              </a:solidFill>
            </a:endParaRPr>
          </a:p>
          <a:p>
            <a:pPr marL="457200" indent="-457200">
              <a:buFont typeface="Courier New" charset="0"/>
              <a:buChar char="o"/>
            </a:pPr>
            <a:endParaRPr lang="en-US" sz="2800" u="sng" dirty="0" smtClean="0">
              <a:solidFill>
                <a:srgbClr val="282828"/>
              </a:solidFill>
            </a:endParaRPr>
          </a:p>
          <a:p>
            <a:pPr marL="457200" indent="-457200">
              <a:buFont typeface="Courier New" charset="0"/>
              <a:buChar char="o"/>
            </a:pPr>
            <a:endParaRPr lang="en-US" sz="2800" u="sng" dirty="0">
              <a:solidFill>
                <a:srgbClr val="282828"/>
              </a:solidFill>
            </a:endParaRPr>
          </a:p>
          <a:p>
            <a:pPr marL="457200" indent="-457200">
              <a:buFont typeface="Courier New" charset="0"/>
              <a:buChar char="o"/>
            </a:pPr>
            <a:endParaRPr lang="en-US" sz="2800" u="sng" dirty="0">
              <a:solidFill>
                <a:srgbClr val="282828"/>
              </a:solidFill>
            </a:endParaRPr>
          </a:p>
        </p:txBody>
      </p:sp>
      <p:sp>
        <p:nvSpPr>
          <p:cNvPr id="2" name="Rectangle 1"/>
          <p:cNvSpPr/>
          <p:nvPr/>
        </p:nvSpPr>
        <p:spPr>
          <a:xfrm>
            <a:off x="12192000" y="6264145"/>
            <a:ext cx="11633200" cy="1384995"/>
          </a:xfrm>
          <a:prstGeom prst="rect">
            <a:avLst/>
          </a:prstGeom>
        </p:spPr>
        <p:txBody>
          <a:bodyPr wrap="square">
            <a:spAutoFit/>
          </a:bodyPr>
          <a:lstStyle/>
          <a:p>
            <a:pPr marL="457200" indent="-457200">
              <a:buFont typeface="Arial" charset="0"/>
              <a:buChar char="•"/>
            </a:pPr>
            <a:r>
              <a:rPr lang="en-US" sz="2800" dirty="0">
                <a:solidFill>
                  <a:srgbClr val="282828"/>
                </a:solidFill>
              </a:rPr>
              <a:t>Partial funding for workload/caseload study (32%)</a:t>
            </a:r>
          </a:p>
          <a:p>
            <a:pPr marL="457200" indent="-457200">
              <a:buFont typeface="Arial" charset="0"/>
              <a:buChar char="•"/>
            </a:pPr>
            <a:endParaRPr lang="en-US" sz="2800" dirty="0">
              <a:solidFill>
                <a:srgbClr val="282828"/>
              </a:solidFill>
            </a:endParaRPr>
          </a:p>
          <a:p>
            <a:pPr marL="457200" indent="-457200">
              <a:buFont typeface="Arial" charset="0"/>
              <a:buChar char="•"/>
            </a:pPr>
            <a:r>
              <a:rPr lang="en-US" sz="2800" dirty="0">
                <a:solidFill>
                  <a:srgbClr val="282828"/>
                </a:solidFill>
              </a:rPr>
              <a:t>This support has kept us afloat during an exponential increase in </a:t>
            </a:r>
            <a:r>
              <a:rPr lang="en-US" sz="2800" dirty="0" smtClean="0">
                <a:solidFill>
                  <a:srgbClr val="282828"/>
                </a:solidFill>
              </a:rPr>
              <a:t>work</a:t>
            </a:r>
            <a:endParaRPr lang="en-US" sz="2800" dirty="0">
              <a:solidFill>
                <a:srgbClr val="282828"/>
              </a:solidFill>
            </a:endParaRPr>
          </a:p>
        </p:txBody>
      </p:sp>
      <p:sp>
        <p:nvSpPr>
          <p:cNvPr id="5" name="Rectangle 4"/>
          <p:cNvSpPr/>
          <p:nvPr/>
        </p:nvSpPr>
        <p:spPr>
          <a:xfrm>
            <a:off x="12192000" y="9227042"/>
            <a:ext cx="12192000" cy="3108543"/>
          </a:xfrm>
          <a:prstGeom prst="rect">
            <a:avLst/>
          </a:prstGeom>
        </p:spPr>
        <p:txBody>
          <a:bodyPr>
            <a:spAutoFit/>
          </a:bodyPr>
          <a:lstStyle/>
          <a:p>
            <a:pPr marL="457200" indent="-457200">
              <a:buFont typeface="Arial" charset="0"/>
              <a:buChar char="•"/>
            </a:pPr>
            <a:r>
              <a:rPr lang="en-US" sz="2800" dirty="0" smtClean="0">
                <a:solidFill>
                  <a:srgbClr val="282828"/>
                </a:solidFill>
              </a:rPr>
              <a:t>Fully </a:t>
            </a:r>
            <a:r>
              <a:rPr lang="en-US" sz="2800" dirty="0">
                <a:solidFill>
                  <a:srgbClr val="282828"/>
                </a:solidFill>
              </a:rPr>
              <a:t>funding the Child Welfare Block to meet the increase </a:t>
            </a:r>
            <a:r>
              <a:rPr lang="en-US" sz="2800" dirty="0" smtClean="0">
                <a:solidFill>
                  <a:srgbClr val="282828"/>
                </a:solidFill>
              </a:rPr>
              <a:t>in workload </a:t>
            </a:r>
            <a:r>
              <a:rPr lang="en-US" sz="2800" dirty="0">
                <a:solidFill>
                  <a:srgbClr val="282828"/>
                </a:solidFill>
              </a:rPr>
              <a:t>demands over the last several </a:t>
            </a:r>
            <a:r>
              <a:rPr lang="en-US" sz="2800" dirty="0" smtClean="0">
                <a:solidFill>
                  <a:srgbClr val="282828"/>
                </a:solidFill>
              </a:rPr>
              <a:t>years</a:t>
            </a:r>
          </a:p>
          <a:p>
            <a:pPr marL="457200" indent="-457200">
              <a:buFont typeface="Arial" charset="0"/>
              <a:buChar char="•"/>
            </a:pPr>
            <a:endParaRPr lang="en-US" sz="2800" dirty="0" smtClean="0">
              <a:solidFill>
                <a:srgbClr val="282828"/>
              </a:solidFill>
            </a:endParaRPr>
          </a:p>
          <a:p>
            <a:pPr marL="457200" indent="-457200">
              <a:buFont typeface="Arial" charset="0"/>
              <a:buChar char="•"/>
            </a:pPr>
            <a:r>
              <a:rPr lang="en-US" sz="2800" dirty="0" smtClean="0">
                <a:solidFill>
                  <a:srgbClr val="282828"/>
                </a:solidFill>
              </a:rPr>
              <a:t>Completing funding to meet the staffing deficit identified in </a:t>
            </a:r>
            <a:r>
              <a:rPr lang="en-US" sz="2800" dirty="0">
                <a:solidFill>
                  <a:srgbClr val="282828"/>
                </a:solidFill>
              </a:rPr>
              <a:t>the Child Welfare Workload Study</a:t>
            </a:r>
          </a:p>
          <a:p>
            <a:pPr marL="457200" indent="-457200">
              <a:buFont typeface="Arial" charset="0"/>
              <a:buChar char="•"/>
            </a:pPr>
            <a:endParaRPr lang="en-US" sz="2800" dirty="0">
              <a:solidFill>
                <a:srgbClr val="282828"/>
              </a:solidFill>
            </a:endParaRPr>
          </a:p>
          <a:p>
            <a:pPr marL="457200" indent="-457200">
              <a:buFont typeface="Arial" charset="0"/>
              <a:buChar char="•"/>
            </a:pPr>
            <a:r>
              <a:rPr lang="en-US" sz="2800" dirty="0">
                <a:solidFill>
                  <a:srgbClr val="282828"/>
                </a:solidFill>
              </a:rPr>
              <a:t>And keeping </a:t>
            </a:r>
            <a:r>
              <a:rPr lang="en-US" sz="2800" dirty="0" smtClean="0">
                <a:solidFill>
                  <a:srgbClr val="282828"/>
                </a:solidFill>
              </a:rPr>
              <a:t>Colorado’s </a:t>
            </a:r>
            <a:r>
              <a:rPr lang="en-US" sz="2800" dirty="0">
                <a:solidFill>
                  <a:srgbClr val="282828"/>
                </a:solidFill>
              </a:rPr>
              <a:t>children and families </a:t>
            </a:r>
            <a:r>
              <a:rPr lang="en-US" sz="2800" b="1" dirty="0">
                <a:solidFill>
                  <a:srgbClr val="282828"/>
                </a:solidFill>
              </a:rPr>
              <a:t>safe</a:t>
            </a:r>
            <a:r>
              <a:rPr lang="en-US" sz="2800" dirty="0">
                <a:solidFill>
                  <a:srgbClr val="282828"/>
                </a:solidFill>
              </a:rPr>
              <a:t> and </a:t>
            </a:r>
            <a:r>
              <a:rPr lang="en-US" sz="2800" b="1" dirty="0">
                <a:solidFill>
                  <a:srgbClr val="282828"/>
                </a:solidFill>
              </a:rPr>
              <a:t>stable</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1365351" y="1779522"/>
            <a:ext cx="2659069" cy="749463"/>
          </a:xfrm>
          <a:prstGeom prst="rect">
            <a:avLst/>
          </a:prstGeom>
          <a:noFill/>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25071" y="315457"/>
            <a:ext cx="1699349" cy="1224375"/>
          </a:xfrm>
          <a:prstGeom prst="rect">
            <a:avLst/>
          </a:prstGeom>
        </p:spPr>
      </p:pic>
    </p:spTree>
    <p:extLst>
      <p:ext uri="{BB962C8B-B14F-4D97-AF65-F5344CB8AC3E}">
        <p14:creationId xmlns:p14="http://schemas.microsoft.com/office/powerpoint/2010/main" val="674269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alphaModFix amt="58000"/>
            <a:extLst>
              <a:ext uri="{28A0092B-C50C-407E-A947-70E740481C1C}">
                <a14:useLocalDpi xmlns:a14="http://schemas.microsoft.com/office/drawing/2010/main" val="0"/>
              </a:ext>
            </a:extLst>
          </a:blip>
          <a:stretch>
            <a:fillRect/>
          </a:stretch>
        </p:blipFill>
        <p:spPr>
          <a:xfrm>
            <a:off x="3433999" y="1020725"/>
            <a:ext cx="17516003" cy="11324208"/>
          </a:xfrm>
          <a:pattFill prst="pct70">
            <a:fgClr>
              <a:srgbClr val="00B0F0"/>
            </a:fgClr>
            <a:bgClr>
              <a:srgbClr val="FFFFFF"/>
            </a:bgClr>
          </a:pattFill>
        </p:spPr>
      </p:pic>
      <p:sp>
        <p:nvSpPr>
          <p:cNvPr id="31" name="Shape 31"/>
          <p:cNvSpPr/>
          <p:nvPr/>
        </p:nvSpPr>
        <p:spPr>
          <a:xfrm>
            <a:off x="8080744" y="2573637"/>
            <a:ext cx="8261915" cy="7860446"/>
          </a:xfrm>
          <a:prstGeom prst="ellipse">
            <a:avLst/>
          </a:prstGeom>
          <a:solidFill>
            <a:srgbClr val="03C0FE">
              <a:alpha val="73000"/>
            </a:srgb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2" name="Shape 32"/>
          <p:cNvSpPr/>
          <p:nvPr/>
        </p:nvSpPr>
        <p:spPr>
          <a:xfrm>
            <a:off x="8166864" y="3576425"/>
            <a:ext cx="8050281" cy="5616922"/>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a:defRPr sz="12000" b="1">
                <a:solidFill>
                  <a:srgbClr val="FFFFFF"/>
                </a:solidFill>
                <a:latin typeface="Signika"/>
                <a:ea typeface="Signika"/>
                <a:cs typeface="Signika"/>
                <a:sym typeface="Signika"/>
              </a:defRPr>
            </a:lvl1pPr>
          </a:lstStyle>
          <a:p>
            <a:r>
              <a:rPr lang="en-US" sz="7200" dirty="0" smtClean="0"/>
              <a:t>January 2018</a:t>
            </a:r>
          </a:p>
          <a:p>
            <a:r>
              <a:rPr lang="en-US" sz="7200" dirty="0" smtClean="0"/>
              <a:t>County Human </a:t>
            </a:r>
          </a:p>
          <a:p>
            <a:r>
              <a:rPr lang="en-US" sz="7200" dirty="0" smtClean="0"/>
              <a:t>Services</a:t>
            </a:r>
            <a:r>
              <a:rPr lang="en-US" sz="7200" dirty="0"/>
              <a:t> </a:t>
            </a:r>
            <a:r>
              <a:rPr lang="en-US" sz="7200" dirty="0" smtClean="0"/>
              <a:t>Legislative</a:t>
            </a:r>
          </a:p>
          <a:p>
            <a:r>
              <a:rPr lang="en-US" sz="7200" dirty="0" smtClean="0"/>
              <a:t>Breakfast</a:t>
            </a:r>
          </a:p>
          <a:p>
            <a:r>
              <a:rPr lang="en-US" sz="7200" dirty="0" smtClean="0">
                <a:solidFill>
                  <a:srgbClr val="0070C0"/>
                </a:solidFill>
              </a:rPr>
              <a:t>CCCAP Priority</a:t>
            </a:r>
            <a:endParaRPr sz="7200" dirty="0">
              <a:solidFill>
                <a:srgbClr val="0070C0"/>
              </a:solidFill>
            </a:endParaRPr>
          </a:p>
        </p:txBody>
      </p:sp>
      <p:sp>
        <p:nvSpPr>
          <p:cNvPr id="3" name="Rounded Rectangle 2"/>
          <p:cNvSpPr/>
          <p:nvPr/>
        </p:nvSpPr>
        <p:spPr>
          <a:xfrm>
            <a:off x="3600992" y="10520413"/>
            <a:ext cx="4905054" cy="1700497"/>
          </a:xfrm>
          <a:prstGeom prst="roundRect">
            <a:avLst/>
          </a:prstGeom>
          <a:solidFill>
            <a:srgbClr val="FFFFFF"/>
          </a:solidFill>
          <a:ln w="3175">
            <a:miter lim="400000"/>
          </a:ln>
        </p:spPr>
        <p:txBody>
          <a:bodyPr lIns="38100" tIns="38100" rIns="38100" bIns="38100" rtlCol="0" anchor="ctr"/>
          <a:lstStyle/>
          <a:p>
            <a:pPr algn="ctr"/>
            <a:r>
              <a:rPr lang="en-US" sz="3000" smtClean="0">
                <a:solidFill>
                  <a:srgbClr val="FFFFFF"/>
                </a:solidFill>
                <a:latin typeface="Helvetica Light"/>
                <a:ea typeface="Helvetica Light"/>
                <a:cs typeface="Helvetica Light"/>
                <a:sym typeface="Helvetica Light"/>
              </a:rPr>
              <a:t>\</a:t>
            </a:r>
            <a:endParaRPr lang="en-US" sz="3000">
              <a:solidFill>
                <a:srgbClr val="FFFFFF"/>
              </a:solidFill>
              <a:latin typeface="Helvetica Light"/>
              <a:ea typeface="Helvetica Light"/>
              <a:cs typeface="Helvetica Light"/>
              <a:sym typeface="Helvetica Light"/>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04626" y="10797792"/>
            <a:ext cx="4330970" cy="1190476"/>
          </a:xfrm>
          <a:prstGeom prst="rect">
            <a:avLst/>
          </a:prstGeom>
          <a:noFill/>
        </p:spPr>
      </p:pic>
      <p:sp>
        <p:nvSpPr>
          <p:cNvPr id="9" name="Rounded Rectangle 8"/>
          <p:cNvSpPr/>
          <p:nvPr/>
        </p:nvSpPr>
        <p:spPr>
          <a:xfrm>
            <a:off x="17735107" y="9829407"/>
            <a:ext cx="3036835" cy="2391503"/>
          </a:xfrm>
          <a:prstGeom prst="roundRect">
            <a:avLst/>
          </a:prstGeom>
          <a:solidFill>
            <a:srgbClr val="FFFFFF"/>
          </a:solidFill>
          <a:ln w="3175">
            <a:miter lim="400000"/>
          </a:ln>
        </p:spPr>
        <p:txBody>
          <a:bodyPr lIns="38100" tIns="38100" rIns="38100" bIns="38100" rtlCol="0" anchor="ctr"/>
          <a:lstStyle/>
          <a:p>
            <a:pPr algn="ctr"/>
            <a:r>
              <a:rPr lang="en-US" sz="3000" smtClean="0">
                <a:solidFill>
                  <a:srgbClr val="FFFFFF"/>
                </a:solidFill>
                <a:latin typeface="Helvetica Light"/>
                <a:ea typeface="Helvetica Light"/>
                <a:cs typeface="Helvetica Light"/>
                <a:sym typeface="Helvetica Light"/>
              </a:rPr>
              <a:t>\</a:t>
            </a:r>
            <a:endParaRPr lang="en-US" sz="3000">
              <a:solidFill>
                <a:srgbClr val="FFFFFF"/>
              </a:solidFill>
              <a:latin typeface="Helvetica Light"/>
              <a:ea typeface="Helvetica Light"/>
              <a:cs typeface="Helvetica Light"/>
              <a:sym typeface="Helvetica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8907" y="10025295"/>
            <a:ext cx="2765445" cy="1992494"/>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alphaModFix amt="65000"/>
            <a:extLst>
              <a:ext uri="{28A0092B-C50C-407E-A947-70E740481C1C}">
                <a14:useLocalDpi xmlns:a14="http://schemas.microsoft.com/office/drawing/2010/main" val="0"/>
              </a:ext>
            </a:extLst>
          </a:blip>
          <a:srcRect l="20444" r="20444"/>
          <a:stretch>
            <a:fillRect/>
          </a:stretch>
        </p:blipFill>
        <p:spPr>
          <a:xfrm>
            <a:off x="0" y="-12700"/>
            <a:ext cx="12172950" cy="13728700"/>
          </a:xfrm>
          <a:pattFill prst="pct70">
            <a:fgClr>
              <a:srgbClr val="00B0F0"/>
            </a:fgClr>
            <a:bgClr>
              <a:srgbClr val="FFFFFF"/>
            </a:bgClr>
          </a:pattFill>
        </p:spPr>
      </p:pic>
      <p:sp>
        <p:nvSpPr>
          <p:cNvPr id="38" name="Shape 38"/>
          <p:cNvSpPr/>
          <p:nvPr/>
        </p:nvSpPr>
        <p:spPr>
          <a:xfrm>
            <a:off x="12740796" y="780388"/>
            <a:ext cx="9484204" cy="5215910"/>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fontScale="92500"/>
          </a:bodyPr>
          <a:lstStyle>
            <a:lvl1pPr>
              <a:lnSpc>
                <a:spcPct val="90000"/>
              </a:lnSpc>
              <a:defRPr sz="11000" b="1">
                <a:solidFill>
                  <a:srgbClr val="282828"/>
                </a:solidFill>
                <a:latin typeface="Signika"/>
                <a:ea typeface="Signika"/>
                <a:cs typeface="Signika"/>
                <a:sym typeface="Signika"/>
              </a:defRPr>
            </a:lvl1pPr>
          </a:lstStyle>
          <a:p>
            <a:r>
              <a:rPr lang="en-US" dirty="0" smtClean="0"/>
              <a:t>Colorado Child Care Assistance </a:t>
            </a:r>
            <a:r>
              <a:rPr lang="en-US" sz="9500" i="1" dirty="0" smtClean="0"/>
              <a:t>Program Overview</a:t>
            </a:r>
            <a:endParaRPr sz="9500" i="1" dirty="0"/>
          </a:p>
        </p:txBody>
      </p:sp>
      <p:sp>
        <p:nvSpPr>
          <p:cNvPr id="40" name="Shape 4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sp>
        <p:nvSpPr>
          <p:cNvPr id="4" name="Rectangle 3"/>
          <p:cNvSpPr/>
          <p:nvPr/>
        </p:nvSpPr>
        <p:spPr>
          <a:xfrm>
            <a:off x="12664596" y="5243239"/>
            <a:ext cx="9484204" cy="7417415"/>
          </a:xfrm>
          <a:prstGeom prst="rect">
            <a:avLst/>
          </a:prstGeom>
        </p:spPr>
        <p:txBody>
          <a:bodyPr wrap="square">
            <a:spAutoFit/>
          </a:bodyPr>
          <a:lstStyle/>
          <a:p>
            <a:pPr marL="285750" indent="-285750">
              <a:buFont typeface="Courier New" charset="0"/>
              <a:buChar char="o"/>
            </a:pPr>
            <a:r>
              <a:rPr lang="en-US" sz="2800" dirty="0">
                <a:latin typeface="PT Sans" charset="-52"/>
                <a:ea typeface="PT Sans" charset="-52"/>
                <a:cs typeface="PT Sans" charset="-52"/>
              </a:rPr>
              <a:t>The Colorado Child Care Assistance Program (CCCAP) is a two generation program: </a:t>
            </a:r>
          </a:p>
          <a:p>
            <a:endParaRPr lang="en-US" sz="2800" dirty="0">
              <a:latin typeface="PT Sans" charset="-52"/>
              <a:ea typeface="PT Sans" charset="-52"/>
              <a:cs typeface="PT Sans" charset="-52"/>
            </a:endParaRPr>
          </a:p>
          <a:p>
            <a:pPr marL="742950" lvl="1" indent="-285750">
              <a:buFont typeface="Arial" charset="0"/>
              <a:buChar char="•"/>
            </a:pPr>
            <a:r>
              <a:rPr lang="en-US" sz="2800" dirty="0">
                <a:latin typeface="PT Sans" charset="-52"/>
                <a:ea typeface="PT Sans" charset="-52"/>
                <a:cs typeface="PT Sans" charset="-52"/>
              </a:rPr>
              <a:t>Serves as a work support to help parents achieve and retain self-sufficiency</a:t>
            </a:r>
          </a:p>
          <a:p>
            <a:pPr marL="742950" lvl="1" indent="-285750">
              <a:buFont typeface="Arial" charset="0"/>
              <a:buChar char="•"/>
            </a:pPr>
            <a:r>
              <a:rPr lang="en-US" sz="2800" dirty="0">
                <a:latin typeface="PT Sans" charset="-52"/>
                <a:ea typeface="PT Sans" charset="-52"/>
                <a:cs typeface="PT Sans" charset="-52"/>
              </a:rPr>
              <a:t>Offers infants and children access to high quality child care, which allows them to reach their full potential</a:t>
            </a:r>
          </a:p>
          <a:p>
            <a:pPr lvl="1"/>
            <a:endParaRPr lang="en-US" sz="2800" dirty="0">
              <a:latin typeface="PT Sans" charset="-52"/>
              <a:ea typeface="PT Sans" charset="-52"/>
              <a:cs typeface="PT Sans" charset="-52"/>
            </a:endParaRPr>
          </a:p>
          <a:p>
            <a:pPr marL="285750" indent="-285750">
              <a:buFont typeface="Courier New" charset="0"/>
              <a:buChar char="o"/>
            </a:pPr>
            <a:r>
              <a:rPr lang="en-US" sz="2800" dirty="0">
                <a:latin typeface="PT Sans" charset="-52"/>
                <a:ea typeface="PT Sans" charset="-52"/>
                <a:cs typeface="PT Sans" charset="-52"/>
              </a:rPr>
              <a:t>The program provides child care assistance to families who are working, searching for employment, or are in training, and families who are enrolled in the Colorado Works program and need child care services to support their efforts toward self-sufficiency.</a:t>
            </a:r>
          </a:p>
          <a:p>
            <a:endParaRPr lang="en-US" sz="2800" dirty="0">
              <a:latin typeface="PT Sans" charset="-52"/>
              <a:ea typeface="PT Sans" charset="-52"/>
              <a:cs typeface="PT Sans" charset="-52"/>
            </a:endParaRPr>
          </a:p>
          <a:p>
            <a:pPr marL="285750" indent="-285750">
              <a:buFont typeface="Courier New" charset="0"/>
              <a:buChar char="o"/>
            </a:pPr>
            <a:r>
              <a:rPr lang="en-US" sz="2800" dirty="0">
                <a:latin typeface="PT Sans" charset="-52"/>
                <a:ea typeface="PT Sans" charset="-52"/>
                <a:cs typeface="PT Sans" charset="-52"/>
              </a:rPr>
              <a:t>The average annual cost of one infant in a child care center in Colorado is </a:t>
            </a:r>
            <a:r>
              <a:rPr lang="en-US" sz="2800" b="1" dirty="0">
                <a:latin typeface="PT Sans" charset="-52"/>
                <a:ea typeface="PT Sans" charset="-52"/>
                <a:cs typeface="PT Sans" charset="-52"/>
              </a:rPr>
              <a:t>$</a:t>
            </a:r>
            <a:r>
              <a:rPr lang="en-US" sz="2800" b="1" dirty="0" smtClean="0">
                <a:latin typeface="PT Sans" charset="-52"/>
                <a:ea typeface="PT Sans" charset="-52"/>
                <a:cs typeface="PT Sans" charset="-52"/>
              </a:rPr>
              <a:t>15,138</a:t>
            </a:r>
            <a:r>
              <a:rPr lang="en-US" sz="2800" dirty="0" smtClean="0">
                <a:latin typeface="PT Sans" charset="-52"/>
                <a:ea typeface="PT Sans" charset="-52"/>
                <a:cs typeface="PT Sans" charset="-52"/>
              </a:rPr>
              <a:t>.</a:t>
            </a:r>
            <a:r>
              <a:rPr lang="en-US" sz="2800" baseline="30000" dirty="0" smtClean="0">
                <a:latin typeface="PT Sans" charset="-52"/>
                <a:ea typeface="PT Sans" charset="-52"/>
                <a:cs typeface="PT Sans" charset="-52"/>
              </a:rPr>
              <a:t>1</a:t>
            </a:r>
          </a:p>
          <a:p>
            <a:pPr marL="285750" indent="-285750">
              <a:buFont typeface="Courier New" charset="0"/>
              <a:buChar char="o"/>
            </a:pPr>
            <a:endParaRPr lang="en-US" sz="2800" dirty="0">
              <a:latin typeface="PT Sans" charset="-52"/>
              <a:ea typeface="PT Sans" charset="-52"/>
              <a:cs typeface="PT Sans" charset="-52"/>
            </a:endParaRPr>
          </a:p>
        </p:txBody>
      </p:sp>
      <p:sp>
        <p:nvSpPr>
          <p:cNvPr id="2" name="Rectangle 1"/>
          <p:cNvSpPr/>
          <p:nvPr/>
        </p:nvSpPr>
        <p:spPr>
          <a:xfrm>
            <a:off x="12664596" y="12941880"/>
            <a:ext cx="9991838" cy="461665"/>
          </a:xfrm>
          <a:prstGeom prst="rect">
            <a:avLst/>
          </a:prstGeom>
        </p:spPr>
        <p:txBody>
          <a:bodyPr wrap="none">
            <a:spAutoFit/>
          </a:bodyPr>
          <a:lstStyle/>
          <a:p>
            <a:r>
              <a:rPr lang="en-US" sz="2000" dirty="0" smtClean="0">
                <a:solidFill>
                  <a:srgbClr val="797D84"/>
                </a:solidFill>
                <a:latin typeface="PT Sans" charset="-52"/>
                <a:ea typeface="PT Sans" charset="-52"/>
                <a:cs typeface="PT Sans" charset="-52"/>
              </a:rPr>
              <a:t>1</a:t>
            </a:r>
            <a:r>
              <a:rPr lang="en-US" sz="2400" dirty="0" smtClean="0">
                <a:solidFill>
                  <a:srgbClr val="797D84"/>
                </a:solidFill>
                <a:latin typeface="PT Sans" charset="-52"/>
                <a:ea typeface="PT Sans" charset="-52"/>
                <a:cs typeface="PT Sans" charset="-52"/>
              </a:rPr>
              <a:t> - </a:t>
            </a:r>
            <a:r>
              <a:rPr lang="en-US" sz="2000" dirty="0" smtClean="0">
                <a:solidFill>
                  <a:srgbClr val="797D84"/>
                </a:solidFill>
                <a:latin typeface="PT Sans" charset="-52"/>
                <a:ea typeface="PT Sans" charset="-52"/>
                <a:cs typeface="PT Sans" charset="-52"/>
              </a:rPr>
              <a:t>https://</a:t>
            </a:r>
            <a:r>
              <a:rPr lang="en-US" sz="2000" dirty="0" err="1" smtClean="0">
                <a:solidFill>
                  <a:srgbClr val="797D84"/>
                </a:solidFill>
                <a:latin typeface="PT Sans" charset="-52"/>
                <a:ea typeface="PT Sans" charset="-52"/>
                <a:cs typeface="PT Sans" charset="-52"/>
              </a:rPr>
              <a:t>usa.childcareaware.org</a:t>
            </a:r>
            <a:r>
              <a:rPr lang="en-US" sz="2000" dirty="0" smtClean="0">
                <a:solidFill>
                  <a:srgbClr val="797D84"/>
                </a:solidFill>
                <a:latin typeface="PT Sans" charset="-52"/>
                <a:ea typeface="PT Sans" charset="-52"/>
                <a:cs typeface="PT Sans" charset="-52"/>
              </a:rPr>
              <a:t>/advocacy-public-policy/resources/research/</a:t>
            </a:r>
            <a:r>
              <a:rPr lang="en-US" sz="2000" dirty="0" err="1" smtClean="0">
                <a:solidFill>
                  <a:srgbClr val="797D84"/>
                </a:solidFill>
                <a:latin typeface="PT Sans" charset="-52"/>
                <a:ea typeface="PT Sans" charset="-52"/>
                <a:cs typeface="PT Sans" charset="-52"/>
              </a:rPr>
              <a:t>costofcare</a:t>
            </a:r>
            <a:r>
              <a:rPr lang="en-US" sz="2000" dirty="0" smtClean="0">
                <a:solidFill>
                  <a:srgbClr val="797D84"/>
                </a:solidFill>
                <a:latin typeface="PT Sans" charset="-52"/>
                <a:ea typeface="PT Sans" charset="-52"/>
                <a:cs typeface="PT Sans" charset="-52"/>
              </a:rPr>
              <a:t>/</a:t>
            </a:r>
            <a:endParaRPr lang="en-US" sz="2000" dirty="0">
              <a:solidFill>
                <a:srgbClr val="797D84"/>
              </a:solidFill>
              <a:latin typeface="PT Sans" charset="-52"/>
              <a:ea typeface="PT Sans" charset="-52"/>
              <a:cs typeface="PT Sans" charset="-52"/>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alphaModFix amt="64000"/>
            <a:extLst>
              <a:ext uri="{28A0092B-C50C-407E-A947-70E740481C1C}">
                <a14:useLocalDpi xmlns:a14="http://schemas.microsoft.com/office/drawing/2010/main" val="0"/>
              </a:ext>
            </a:extLst>
          </a:blip>
          <a:srcRect t="3261" b="3261"/>
          <a:stretch>
            <a:fillRect/>
          </a:stretch>
        </p:blipFill>
        <p:spPr>
          <a:xfrm>
            <a:off x="-10896" y="6915450"/>
            <a:ext cx="12192000" cy="6797675"/>
          </a:xfrm>
          <a:pattFill prst="pct70">
            <a:fgClr>
              <a:srgbClr val="00B0F0"/>
            </a:fgClr>
            <a:bgClr>
              <a:srgbClr val="FFFFFF"/>
            </a:bgClr>
          </a:pattFill>
        </p:spPr>
      </p:pic>
      <p:sp>
        <p:nvSpPr>
          <p:cNvPr id="96" name="Shape 96"/>
          <p:cNvSpPr/>
          <p:nvPr/>
        </p:nvSpPr>
        <p:spPr>
          <a:xfrm>
            <a:off x="23144244" y="12526236"/>
            <a:ext cx="831289" cy="831289"/>
          </a:xfrm>
          <a:prstGeom prst="ellipse">
            <a:avLst/>
          </a:prstGeom>
          <a:solidFill>
            <a:srgbClr val="282828"/>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8" name="Shape 9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99" name="Shape 99"/>
          <p:cNvSpPr/>
          <p:nvPr/>
        </p:nvSpPr>
        <p:spPr>
          <a:xfrm>
            <a:off x="857811" y="455234"/>
            <a:ext cx="10216989" cy="121215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lvl1pPr>
              <a:lnSpc>
                <a:spcPct val="90000"/>
              </a:lnSpc>
              <a:defRPr sz="6000" b="1">
                <a:solidFill>
                  <a:srgbClr val="282828"/>
                </a:solidFill>
                <a:latin typeface="Signika"/>
                <a:ea typeface="Signika"/>
                <a:cs typeface="Signika"/>
                <a:sym typeface="Signika"/>
              </a:defRPr>
            </a:lvl1pPr>
          </a:lstStyle>
          <a:p>
            <a:r>
              <a:rPr lang="en-US" sz="4400" dirty="0" smtClean="0"/>
              <a:t>HB14-1317 Purpose and Outcomes after the First Full Year of Implementation</a:t>
            </a:r>
            <a:endParaRPr sz="4400" dirty="0"/>
          </a:p>
        </p:txBody>
      </p:sp>
      <p:sp>
        <p:nvSpPr>
          <p:cNvPr id="100" name="Shape 100"/>
          <p:cNvSpPr/>
          <p:nvPr/>
        </p:nvSpPr>
        <p:spPr>
          <a:xfrm>
            <a:off x="957524" y="1768985"/>
            <a:ext cx="10251135" cy="4203290"/>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p>
            <a:r>
              <a:rPr lang="en-US" i="1" dirty="0" smtClean="0"/>
              <a:t>Improve </a:t>
            </a:r>
            <a:r>
              <a:rPr lang="en-US" i="1" dirty="0"/>
              <a:t>the </a:t>
            </a:r>
            <a:r>
              <a:rPr lang="en-US" b="1" i="1" dirty="0"/>
              <a:t>quality</a:t>
            </a:r>
            <a:r>
              <a:rPr lang="en-US" i="1" dirty="0"/>
              <a:t> of child care:</a:t>
            </a:r>
          </a:p>
          <a:p>
            <a:endParaRPr lang="en-US" dirty="0"/>
          </a:p>
          <a:p>
            <a:pPr marL="457200" indent="-457200">
              <a:buFont typeface="Arial" charset="0"/>
              <a:buChar char="•"/>
            </a:pPr>
            <a:r>
              <a:rPr lang="en-US" dirty="0"/>
              <a:t>Serving families in high-quality settings for longer periods of time</a:t>
            </a:r>
          </a:p>
          <a:p>
            <a:pPr marL="457200" indent="-457200">
              <a:buFont typeface="Arial" charset="0"/>
              <a:buChar char="•"/>
            </a:pPr>
            <a:endParaRPr lang="en-US" dirty="0"/>
          </a:p>
          <a:p>
            <a:pPr marL="457200" indent="-457200">
              <a:buFont typeface="Arial" charset="0"/>
              <a:buChar char="•"/>
            </a:pPr>
            <a:r>
              <a:rPr lang="en-US" dirty="0"/>
              <a:t>Raised provider rates to better support high-quality child care</a:t>
            </a:r>
          </a:p>
          <a:p>
            <a:pPr marL="457200" indent="-457200">
              <a:buFont typeface="Arial" charset="0"/>
              <a:buChar char="•"/>
            </a:pPr>
            <a:endParaRPr lang="en-US" dirty="0"/>
          </a:p>
          <a:p>
            <a:pPr marL="457200" indent="-457200">
              <a:buFont typeface="Arial" charset="0"/>
              <a:buChar char="•"/>
            </a:pPr>
            <a:r>
              <a:rPr lang="en-US" dirty="0"/>
              <a:t>We’re seeing an increase in the number of children who are attending high quality child care facilities. The percentage of children under five receiving CCCAP in high quality care has increased from 20.7% in November 2013 to 54.1% in </a:t>
            </a:r>
            <a:r>
              <a:rPr lang="en-US" dirty="0" smtClean="0"/>
              <a:t>2017.</a:t>
            </a:r>
            <a:endParaRPr lang="en-US" dirty="0"/>
          </a:p>
        </p:txBody>
      </p:sp>
      <p:grpSp>
        <p:nvGrpSpPr>
          <p:cNvPr id="108" name="Group 108"/>
          <p:cNvGrpSpPr/>
          <p:nvPr/>
        </p:nvGrpSpPr>
        <p:grpSpPr>
          <a:xfrm rot="10800000">
            <a:off x="11560524" y="9746061"/>
            <a:ext cx="1212151" cy="1212151"/>
            <a:chOff x="0" y="0"/>
            <a:chExt cx="1212150" cy="1212150"/>
          </a:xfrm>
        </p:grpSpPr>
        <p:sp>
          <p:nvSpPr>
            <p:cNvPr id="106" name="Shape 106"/>
            <p:cNvSpPr/>
            <p:nvPr/>
          </p:nvSpPr>
          <p:spPr>
            <a:xfrm>
              <a:off x="0" y="0"/>
              <a:ext cx="1212150" cy="1212150"/>
            </a:xfrm>
            <a:prstGeom prst="ellipse">
              <a:avLst/>
            </a:prstGeom>
            <a:solidFill>
              <a:srgbClr val="03C0FE"/>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07" name="Shape 107"/>
            <p:cNvSpPr/>
            <p:nvPr/>
          </p:nvSpPr>
          <p:spPr>
            <a:xfrm rot="10800000">
              <a:off x="464570" y="428275"/>
              <a:ext cx="217856" cy="355601"/>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grpSp>
      <p:sp>
        <p:nvSpPr>
          <p:cNvPr id="16" name="Shape 100"/>
          <p:cNvSpPr/>
          <p:nvPr/>
        </p:nvSpPr>
        <p:spPr>
          <a:xfrm>
            <a:off x="13231336" y="8340135"/>
            <a:ext cx="10251135" cy="4203290"/>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p>
            <a:r>
              <a:rPr lang="en-US" i="1" dirty="0" smtClean="0"/>
              <a:t>Increase </a:t>
            </a:r>
            <a:r>
              <a:rPr lang="en-US" b="1" i="1" dirty="0" smtClean="0"/>
              <a:t>access</a:t>
            </a:r>
            <a:r>
              <a:rPr lang="en-US" i="1" dirty="0" smtClean="0"/>
              <a:t> to child care for Colorado families:</a:t>
            </a:r>
            <a:endParaRPr lang="en-US" i="1" dirty="0"/>
          </a:p>
          <a:p>
            <a:endParaRPr lang="en-US" dirty="0"/>
          </a:p>
          <a:p>
            <a:pPr marL="457200" indent="-457200">
              <a:buFont typeface="Arial" charset="0"/>
              <a:buChar char="•"/>
            </a:pPr>
            <a:r>
              <a:rPr lang="en-US" dirty="0" smtClean="0"/>
              <a:t>Quality costs money.  Despite an increase in the demand for our services, a shortfall in CCCAP funding has prevented us from serving more children.</a:t>
            </a:r>
            <a:endParaRPr lang="en-US" dirty="0"/>
          </a:p>
          <a:p>
            <a:pPr marL="457200" indent="-457200">
              <a:buFont typeface="Arial" charset="0"/>
              <a:buChar char="•"/>
            </a:pPr>
            <a:endParaRPr lang="en-US" dirty="0"/>
          </a:p>
          <a:p>
            <a:pPr marL="457200" indent="-457200">
              <a:buFont typeface="Arial" charset="0"/>
              <a:buChar char="•"/>
            </a:pPr>
            <a:r>
              <a:rPr lang="en-US" dirty="0"/>
              <a:t>In FY 2014-15 (prior to the implementation of HB14-1317), 30,668 children participated in </a:t>
            </a:r>
            <a:r>
              <a:rPr lang="en-US" dirty="0" smtClean="0"/>
              <a:t>CCCAP.  In </a:t>
            </a:r>
            <a:r>
              <a:rPr lang="en-US" dirty="0"/>
              <a:t>FY 2016-17, 30,328 participated in CCCAP.</a:t>
            </a:r>
          </a:p>
        </p:txBody>
      </p:sp>
      <p:pic>
        <p:nvPicPr>
          <p:cNvPr id="17" name="Picture 16"/>
          <p:cNvPicPr/>
          <p:nvPr/>
        </p:nvPicPr>
        <p:blipFill>
          <a:blip r:embed="rId3">
            <a:extLst>
              <a:ext uri="{28A0092B-C50C-407E-A947-70E740481C1C}">
                <a14:useLocalDpi xmlns:a14="http://schemas.microsoft.com/office/drawing/2010/main" val="0"/>
              </a:ext>
            </a:extLst>
          </a:blip>
          <a:srcRect/>
          <a:stretch>
            <a:fillRect/>
          </a:stretch>
        </p:blipFill>
        <p:spPr bwMode="auto">
          <a:xfrm>
            <a:off x="21852446" y="1647859"/>
            <a:ext cx="2204131" cy="621238"/>
          </a:xfrm>
          <a:prstGeom prst="rect">
            <a:avLst/>
          </a:prstGeom>
          <a:noFill/>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66924" y="351212"/>
            <a:ext cx="1408609" cy="1014898"/>
          </a:xfrm>
          <a:prstGeom prst="rect">
            <a:avLst/>
          </a:prstGeom>
        </p:spPr>
      </p:pic>
      <p:pic>
        <p:nvPicPr>
          <p:cNvPr id="21" name="Picture Placeholder 3"/>
          <p:cNvPicPr>
            <a:picLocks noGrp="1" noChangeAspect="1"/>
          </p:cNvPicPr>
          <p:nvPr>
            <p:ph type="pic" sz="quarter" idx="10"/>
          </p:nvPr>
        </p:nvPicPr>
        <p:blipFill>
          <a:blip r:embed="rId5">
            <a:alphaModFix amt="59000"/>
            <a:extLst>
              <a:ext uri="{28A0092B-C50C-407E-A947-70E740481C1C}">
                <a14:useLocalDpi xmlns:a14="http://schemas.microsoft.com/office/drawing/2010/main" val="0"/>
              </a:ext>
            </a:extLst>
          </a:blip>
          <a:srcRect t="7372" b="7372"/>
          <a:stretch>
            <a:fillRect/>
          </a:stretch>
        </p:blipFill>
        <p:spPr>
          <a:xfrm>
            <a:off x="12217248" y="-5490"/>
            <a:ext cx="12177713" cy="6921500"/>
          </a:xfrm>
          <a:pattFill prst="pct70">
            <a:fgClr>
              <a:srgbClr val="00B0F0"/>
            </a:fgClr>
            <a:bgClr>
              <a:srgbClr val="FFFFFF"/>
            </a:bgClr>
          </a:pattFill>
        </p:spPr>
      </p:pic>
      <p:sp>
        <p:nvSpPr>
          <p:cNvPr id="22" name="Rectangle 21"/>
          <p:cNvSpPr/>
          <p:nvPr/>
        </p:nvSpPr>
        <p:spPr bwMode="auto">
          <a:xfrm>
            <a:off x="12198064" y="6033054"/>
            <a:ext cx="10009456" cy="644769"/>
          </a:xfrm>
          <a:prstGeom prst="rect">
            <a:avLst/>
          </a:prstGeom>
          <a:gradFill>
            <a:gsLst>
              <a:gs pos="19000">
                <a:schemeClr val="accent1">
                  <a:lumMod val="75000"/>
                </a:schemeClr>
              </a:gs>
              <a:gs pos="99000">
                <a:srgbClr val="00B0F0">
                  <a:alpha val="68000"/>
                </a:srgbClr>
              </a:gs>
            </a:gsLst>
            <a:lin ang="2700000" scaled="0"/>
          </a:gradFill>
          <a:ln>
            <a:noFill/>
          </a:ln>
        </p:spPr>
        <p:txBody>
          <a:bodyPr lIns="0" tIns="0" rIns="0" bIns="0" rtlCol="0" anchor="ctr"/>
          <a:lstStyle/>
          <a:p>
            <a:pPr algn="ctr"/>
            <a:endParaRPr lang="en-US"/>
          </a:p>
        </p:txBody>
      </p:sp>
      <p:sp>
        <p:nvSpPr>
          <p:cNvPr id="23" name="TextBox 22"/>
          <p:cNvSpPr txBox="1"/>
          <p:nvPr/>
        </p:nvSpPr>
        <p:spPr>
          <a:xfrm>
            <a:off x="12204207" y="6124436"/>
            <a:ext cx="10012677" cy="954107"/>
          </a:xfrm>
          <a:prstGeom prst="rect">
            <a:avLst/>
          </a:prstGeom>
          <a:noFill/>
        </p:spPr>
        <p:txBody>
          <a:bodyPr wrap="none" rtlCol="0">
            <a:spAutoFit/>
          </a:bodyPr>
          <a:lstStyle/>
          <a:p>
            <a:r>
              <a:rPr lang="en-US" sz="2800" i="1" dirty="0">
                <a:solidFill>
                  <a:srgbClr val="FFFFFF"/>
                </a:solidFill>
                <a:latin typeface="Titillium Light" charset="0"/>
                <a:ea typeface="Titillium Light" charset="0"/>
                <a:cs typeface="Titillium Light" charset="0"/>
              </a:rPr>
              <a:t>Successful partnership: legislators asked for it, and we implemented it!</a:t>
            </a:r>
          </a:p>
          <a:p>
            <a:endParaRPr lang="en-US" sz="2800" i="1" dirty="0">
              <a:solidFill>
                <a:srgbClr val="FFFFFF"/>
              </a:solidFill>
            </a:endParaRPr>
          </a:p>
        </p:txBody>
      </p:sp>
      <p:grpSp>
        <p:nvGrpSpPr>
          <p:cNvPr id="105" name="Group 105"/>
          <p:cNvGrpSpPr/>
          <p:nvPr/>
        </p:nvGrpSpPr>
        <p:grpSpPr>
          <a:xfrm>
            <a:off x="11547825" y="2784667"/>
            <a:ext cx="1212150" cy="1212150"/>
            <a:chOff x="0" y="0"/>
            <a:chExt cx="1212149" cy="1212149"/>
          </a:xfrm>
        </p:grpSpPr>
        <p:sp>
          <p:nvSpPr>
            <p:cNvPr id="103" name="Shape 103"/>
            <p:cNvSpPr/>
            <p:nvPr/>
          </p:nvSpPr>
          <p:spPr>
            <a:xfrm>
              <a:off x="0" y="0"/>
              <a:ext cx="1212150" cy="1212150"/>
            </a:xfrm>
            <a:prstGeom prst="ellipse">
              <a:avLst/>
            </a:prstGeom>
            <a:solidFill>
              <a:srgbClr val="03C0FE"/>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04" name="Shape 104"/>
            <p:cNvSpPr/>
            <p:nvPr/>
          </p:nvSpPr>
          <p:spPr>
            <a:xfrm rot="10800000">
              <a:off x="484447" y="428274"/>
              <a:ext cx="217856" cy="355601"/>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grpSp>
      <p:sp>
        <p:nvSpPr>
          <p:cNvPr id="3" name="Rectangle 2"/>
          <p:cNvSpPr/>
          <p:nvPr/>
        </p:nvSpPr>
        <p:spPr>
          <a:xfrm>
            <a:off x="567976" y="6101148"/>
            <a:ext cx="12192000" cy="400110"/>
          </a:xfrm>
          <a:prstGeom prst="rect">
            <a:avLst/>
          </a:prstGeom>
        </p:spPr>
        <p:txBody>
          <a:bodyPr>
            <a:spAutoFit/>
          </a:bodyPr>
          <a:lstStyle/>
          <a:p>
            <a:r>
              <a:rPr lang="en-US" sz="2000" i="1" dirty="0" smtClean="0">
                <a:solidFill>
                  <a:srgbClr val="797D84"/>
                </a:solidFill>
                <a:latin typeface="PT Sans" charset="-52"/>
                <a:ea typeface="PT Sans" charset="-52"/>
                <a:cs typeface="PT Sans" charset="-52"/>
              </a:rPr>
              <a:t>*Data on this slide is from: https</a:t>
            </a:r>
            <a:r>
              <a:rPr lang="en-US" sz="2000" i="1" dirty="0">
                <a:solidFill>
                  <a:srgbClr val="797D84"/>
                </a:solidFill>
                <a:latin typeface="PT Sans" charset="-52"/>
                <a:ea typeface="PT Sans" charset="-52"/>
                <a:cs typeface="PT Sans" charset="-52"/>
              </a:rPr>
              <a:t>://</a:t>
            </a:r>
            <a:r>
              <a:rPr lang="en-US" sz="2000" i="1" dirty="0" smtClean="0">
                <a:solidFill>
                  <a:srgbClr val="797D84"/>
                </a:solidFill>
                <a:latin typeface="PT Sans" charset="-52"/>
                <a:ea typeface="PT Sans" charset="-52"/>
                <a:cs typeface="PT Sans" charset="-52"/>
              </a:rPr>
              <a:t>leg.colorado.gov/sites/default/files/fy2018-19_humhrg23.pdf</a:t>
            </a:r>
            <a:endParaRPr lang="en-US" sz="2000" i="1" dirty="0">
              <a:solidFill>
                <a:srgbClr val="797D84"/>
              </a:solidFill>
              <a:latin typeface="PT Sans" charset="-52"/>
              <a:ea typeface="PT Sans" charset="-52"/>
              <a:cs typeface="PT Sans" charset="-52"/>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2"/>
          </p:nvPr>
        </p:nvSpPr>
        <p:spPr>
          <a:xfrm>
            <a:off x="23255935" y="12742812"/>
            <a:ext cx="607908" cy="35560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5</a:t>
            </a:fld>
            <a:endParaRPr/>
          </a:p>
        </p:txBody>
      </p:sp>
      <p:grpSp>
        <p:nvGrpSpPr>
          <p:cNvPr id="142" name="Group 142"/>
          <p:cNvGrpSpPr/>
          <p:nvPr/>
        </p:nvGrpSpPr>
        <p:grpSpPr>
          <a:xfrm>
            <a:off x="2072428" y="2603216"/>
            <a:ext cx="6186407" cy="8552093"/>
            <a:chOff x="0" y="0"/>
            <a:chExt cx="6186406" cy="8552092"/>
          </a:xfrm>
        </p:grpSpPr>
        <p:sp>
          <p:nvSpPr>
            <p:cNvPr id="135" name="Shape 135"/>
            <p:cNvSpPr/>
            <p:nvPr/>
          </p:nvSpPr>
          <p:spPr>
            <a:xfrm>
              <a:off x="647715" y="3735921"/>
              <a:ext cx="4890976" cy="2222323"/>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rmAutofit/>
            </a:bodyPr>
            <a:lstStyle>
              <a:lvl1pPr algn="ctr"/>
            </a:lstStyle>
            <a:p>
              <a:r>
                <a:rPr lang="en-US" dirty="0" smtClean="0"/>
                <a:t>CCCAP serves only </a:t>
              </a:r>
              <a:r>
                <a:rPr lang="en-US" b="1" dirty="0" smtClean="0"/>
                <a:t>13%</a:t>
              </a:r>
              <a:r>
                <a:rPr lang="en-US" b="1" baseline="30000" dirty="0" smtClean="0"/>
                <a:t>1</a:t>
              </a:r>
              <a:r>
                <a:rPr lang="en-US" dirty="0" smtClean="0"/>
                <a:t> of families that qualify.</a:t>
              </a:r>
              <a:endParaRPr dirty="0"/>
            </a:p>
          </p:txBody>
        </p:sp>
        <p:sp>
          <p:nvSpPr>
            <p:cNvPr id="136" name="Shape 136"/>
            <p:cNvSpPr/>
            <p:nvPr/>
          </p:nvSpPr>
          <p:spPr>
            <a:xfrm>
              <a:off x="0" y="0"/>
              <a:ext cx="6186406" cy="8552092"/>
            </a:xfrm>
            <a:prstGeom prst="rect">
              <a:avLst/>
            </a:prstGeom>
            <a:noFill/>
            <a:ln w="50800" cap="flat">
              <a:solidFill>
                <a:srgbClr val="00B0F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38" name="Shape 138"/>
            <p:cNvSpPr/>
            <p:nvPr/>
          </p:nvSpPr>
          <p:spPr>
            <a:xfrm>
              <a:off x="1879612" y="6942580"/>
              <a:ext cx="2452585" cy="35560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sz="1800" cap="all" spc="360">
                  <a:solidFill>
                    <a:srgbClr val="FFFFFF"/>
                  </a:solidFill>
                  <a:latin typeface="+mn-lt"/>
                  <a:ea typeface="+mn-ea"/>
                  <a:cs typeface="+mn-cs"/>
                  <a:sym typeface="Montserrat-Regular"/>
                </a:defRPr>
              </a:lvl1pPr>
            </a:lstStyle>
            <a:p>
              <a:r>
                <a:rPr dirty="0"/>
                <a:t>New Project</a:t>
              </a:r>
            </a:p>
          </p:txBody>
        </p:sp>
        <p:sp>
          <p:nvSpPr>
            <p:cNvPr id="140" name="Shape 140"/>
            <p:cNvSpPr/>
            <p:nvPr/>
          </p:nvSpPr>
          <p:spPr>
            <a:xfrm>
              <a:off x="2334875" y="979206"/>
              <a:ext cx="1516656" cy="1332837"/>
            </a:xfrm>
            <a:custGeom>
              <a:avLst/>
              <a:gdLst/>
              <a:ahLst/>
              <a:cxnLst>
                <a:cxn ang="0">
                  <a:pos x="wd2" y="hd2"/>
                </a:cxn>
                <a:cxn ang="5400000">
                  <a:pos x="wd2" y="hd2"/>
                </a:cxn>
                <a:cxn ang="10800000">
                  <a:pos x="wd2" y="hd2"/>
                </a:cxn>
                <a:cxn ang="16200000">
                  <a:pos x="wd2" y="hd2"/>
                </a:cxn>
              </a:cxnLst>
              <a:rect l="0" t="0" r="r" b="b"/>
              <a:pathLst>
                <a:path w="21600" h="21600" extrusionOk="0">
                  <a:moveTo>
                    <a:pt x="21046" y="13737"/>
                  </a:moveTo>
                  <a:lnTo>
                    <a:pt x="14163" y="0"/>
                  </a:lnTo>
                  <a:lnTo>
                    <a:pt x="7279" y="0"/>
                  </a:lnTo>
                  <a:lnTo>
                    <a:pt x="14163" y="13737"/>
                  </a:lnTo>
                  <a:lnTo>
                    <a:pt x="21046" y="13737"/>
                  </a:lnTo>
                  <a:close/>
                  <a:moveTo>
                    <a:pt x="8426" y="14822"/>
                  </a:moveTo>
                  <a:lnTo>
                    <a:pt x="4985" y="21600"/>
                  </a:lnTo>
                  <a:lnTo>
                    <a:pt x="18158" y="21600"/>
                  </a:lnTo>
                  <a:lnTo>
                    <a:pt x="21600" y="14822"/>
                  </a:lnTo>
                  <a:lnTo>
                    <a:pt x="8426" y="14822"/>
                  </a:lnTo>
                  <a:close/>
                  <a:moveTo>
                    <a:pt x="6488" y="1717"/>
                  </a:moveTo>
                  <a:lnTo>
                    <a:pt x="0" y="14822"/>
                  </a:lnTo>
                  <a:lnTo>
                    <a:pt x="3244" y="21600"/>
                  </a:lnTo>
                  <a:lnTo>
                    <a:pt x="9930" y="8495"/>
                  </a:lnTo>
                  <a:lnTo>
                    <a:pt x="6488" y="1717"/>
                  </a:lnTo>
                  <a:close/>
                </a:path>
              </a:pathLst>
            </a:custGeom>
            <a:pattFill prst="pct70">
              <a:fgClr>
                <a:srgbClr val="00B0F0"/>
              </a:fgClr>
              <a:bgClr>
                <a:srgbClr val="FFFFFF"/>
              </a:bgClr>
            </a:pattFill>
            <a:ln w="3175" cap="flat">
              <a:noFill/>
              <a:miter lim="400000"/>
            </a:ln>
            <a:effectLst/>
          </p:spPr>
          <p:txBody>
            <a:bodyPr wrap="square" lIns="45719" tIns="45719" rIns="45719" bIns="45719" numCol="1" anchor="ctr">
              <a:noAutofit/>
            </a:bodyPr>
            <a:lstStyle/>
            <a:p>
              <a:pPr algn="l" defTabSz="914400">
                <a:defRPr sz="1800">
                  <a:solidFill>
                    <a:srgbClr val="000000"/>
                  </a:solidFill>
                  <a:latin typeface="Roboto Regular"/>
                  <a:ea typeface="Roboto Regular"/>
                  <a:cs typeface="Roboto Regular"/>
                  <a:sym typeface="Roboto Regular"/>
                </a:defRPr>
              </a:pPr>
              <a:endParaRPr/>
            </a:p>
          </p:txBody>
        </p:sp>
      </p:grpSp>
      <p:grpSp>
        <p:nvGrpSpPr>
          <p:cNvPr id="150" name="Group 150"/>
          <p:cNvGrpSpPr/>
          <p:nvPr/>
        </p:nvGrpSpPr>
        <p:grpSpPr>
          <a:xfrm>
            <a:off x="9013737" y="2603217"/>
            <a:ext cx="6186408" cy="8552093"/>
            <a:chOff x="0" y="0"/>
            <a:chExt cx="6186406" cy="8552092"/>
          </a:xfrm>
        </p:grpSpPr>
        <p:sp>
          <p:nvSpPr>
            <p:cNvPr id="143" name="Shape 143"/>
            <p:cNvSpPr/>
            <p:nvPr/>
          </p:nvSpPr>
          <p:spPr>
            <a:xfrm>
              <a:off x="2402709" y="1016400"/>
              <a:ext cx="1406388" cy="1283849"/>
            </a:xfrm>
            <a:custGeom>
              <a:avLst/>
              <a:gdLst/>
              <a:ahLst/>
              <a:cxnLst>
                <a:cxn ang="0">
                  <a:pos x="wd2" y="hd2"/>
                </a:cxn>
                <a:cxn ang="5400000">
                  <a:pos x="wd2" y="hd2"/>
                </a:cxn>
                <a:cxn ang="10800000">
                  <a:pos x="wd2" y="hd2"/>
                </a:cxn>
                <a:cxn ang="16200000">
                  <a:pos x="wd2" y="hd2"/>
                </a:cxn>
              </a:cxnLst>
              <a:rect l="0" t="0" r="r" b="b"/>
              <a:pathLst>
                <a:path w="21600" h="21600" extrusionOk="0">
                  <a:moveTo>
                    <a:pt x="10885" y="21600"/>
                  </a:moveTo>
                  <a:lnTo>
                    <a:pt x="9269" y="20017"/>
                  </a:lnTo>
                  <a:cubicBezTo>
                    <a:pt x="3699" y="14617"/>
                    <a:pt x="0" y="10800"/>
                    <a:pt x="0" y="6284"/>
                  </a:cubicBezTo>
                  <a:cubicBezTo>
                    <a:pt x="0" y="2700"/>
                    <a:pt x="2679" y="0"/>
                    <a:pt x="5953" y="0"/>
                  </a:cubicBezTo>
                  <a:cubicBezTo>
                    <a:pt x="7824" y="0"/>
                    <a:pt x="9652" y="884"/>
                    <a:pt x="10885" y="2467"/>
                  </a:cubicBezTo>
                  <a:cubicBezTo>
                    <a:pt x="12118" y="884"/>
                    <a:pt x="13776" y="0"/>
                    <a:pt x="15647" y="0"/>
                  </a:cubicBezTo>
                  <a:cubicBezTo>
                    <a:pt x="19134" y="0"/>
                    <a:pt x="21600" y="2700"/>
                    <a:pt x="21600" y="6284"/>
                  </a:cubicBezTo>
                  <a:cubicBezTo>
                    <a:pt x="21600" y="10800"/>
                    <a:pt x="17901" y="14617"/>
                    <a:pt x="12331" y="20017"/>
                  </a:cubicBezTo>
                  <a:lnTo>
                    <a:pt x="10885" y="21600"/>
                  </a:lnTo>
                </a:path>
              </a:pathLst>
            </a:custGeom>
            <a:pattFill prst="pct70">
              <a:fgClr>
                <a:srgbClr val="00B0F0"/>
              </a:fgClr>
              <a:bgClr>
                <a:srgbClr val="FFFFFF"/>
              </a:bgClr>
            </a:pattFill>
            <a:ln w="3175" cap="flat">
              <a:noFill/>
              <a:miter lim="400000"/>
            </a:ln>
            <a:effectLst/>
          </p:spPr>
          <p:txBody>
            <a:bodyPr wrap="square" lIns="45719" tIns="45719" rIns="45719" bIns="45719" numCol="1" anchor="ctr">
              <a:noAutofit/>
            </a:bodyPr>
            <a:lstStyle/>
            <a:p>
              <a:pPr algn="l" defTabSz="914400">
                <a:defRPr sz="1800">
                  <a:solidFill>
                    <a:srgbClr val="000000"/>
                  </a:solidFill>
                  <a:latin typeface="Roboto Regular"/>
                  <a:ea typeface="Roboto Regular"/>
                  <a:cs typeface="Roboto Regular"/>
                  <a:sym typeface="Roboto Regular"/>
                </a:defRPr>
              </a:pPr>
              <a:endParaRPr/>
            </a:p>
          </p:txBody>
        </p:sp>
        <p:sp>
          <p:nvSpPr>
            <p:cNvPr id="144" name="Shape 144"/>
            <p:cNvSpPr/>
            <p:nvPr/>
          </p:nvSpPr>
          <p:spPr>
            <a:xfrm>
              <a:off x="647714" y="3735921"/>
              <a:ext cx="4890977" cy="2222323"/>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rmAutofit/>
            </a:bodyPr>
            <a:lstStyle>
              <a:lvl1pPr algn="ctr"/>
            </a:lstStyle>
            <a:p>
              <a:pPr lvl="1" algn="ctr"/>
              <a:r>
                <a:rPr lang="en-US" dirty="0"/>
                <a:t>The program has consistently served about </a:t>
              </a:r>
              <a:r>
                <a:rPr lang="en-US" b="1" dirty="0" smtClean="0"/>
                <a:t>30,000</a:t>
              </a:r>
              <a:r>
                <a:rPr lang="en-US" b="1" baseline="30000" dirty="0" smtClean="0"/>
                <a:t>2</a:t>
              </a:r>
              <a:r>
                <a:rPr lang="en-US" b="1" dirty="0" smtClean="0"/>
                <a:t> </a:t>
              </a:r>
              <a:r>
                <a:rPr lang="en-US" dirty="0"/>
                <a:t>children a year, despite the intent of HB14-1317 to increase access to the program. </a:t>
              </a:r>
            </a:p>
          </p:txBody>
        </p:sp>
        <p:sp>
          <p:nvSpPr>
            <p:cNvPr id="145" name="Shape 145"/>
            <p:cNvSpPr/>
            <p:nvPr/>
          </p:nvSpPr>
          <p:spPr>
            <a:xfrm>
              <a:off x="0" y="0"/>
              <a:ext cx="6186406" cy="8552092"/>
            </a:xfrm>
            <a:prstGeom prst="rect">
              <a:avLst/>
            </a:prstGeom>
            <a:noFill/>
            <a:ln w="50800" cap="flat">
              <a:solidFill>
                <a:srgbClr val="393941"/>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47" name="Shape 147"/>
            <p:cNvSpPr/>
            <p:nvPr/>
          </p:nvSpPr>
          <p:spPr>
            <a:xfrm>
              <a:off x="1879612" y="6942580"/>
              <a:ext cx="2452585" cy="35560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noAutofit/>
            </a:bodyPr>
            <a:lstStyle>
              <a:lvl1pPr algn="ctr">
                <a:defRPr sz="1800" cap="all" spc="360">
                  <a:solidFill>
                    <a:srgbClr val="FFFFFF"/>
                  </a:solidFill>
                  <a:latin typeface="+mn-lt"/>
                  <a:ea typeface="+mn-ea"/>
                  <a:cs typeface="+mn-cs"/>
                  <a:sym typeface="Montserrat-Regular"/>
                </a:defRPr>
              </a:lvl1pPr>
            </a:lstStyle>
            <a:p>
              <a:r>
                <a:t>New Project</a:t>
              </a:r>
            </a:p>
          </p:txBody>
        </p:sp>
      </p:grpSp>
      <p:grpSp>
        <p:nvGrpSpPr>
          <p:cNvPr id="158" name="Group 158"/>
          <p:cNvGrpSpPr/>
          <p:nvPr/>
        </p:nvGrpSpPr>
        <p:grpSpPr>
          <a:xfrm>
            <a:off x="15955046" y="2603216"/>
            <a:ext cx="6186407" cy="8552093"/>
            <a:chOff x="0" y="0"/>
            <a:chExt cx="6186406" cy="8552092"/>
          </a:xfrm>
        </p:grpSpPr>
        <p:sp>
          <p:nvSpPr>
            <p:cNvPr id="151" name="Shape 151"/>
            <p:cNvSpPr/>
            <p:nvPr/>
          </p:nvSpPr>
          <p:spPr>
            <a:xfrm>
              <a:off x="2492954" y="880276"/>
              <a:ext cx="1479897" cy="1479897"/>
            </a:xfrm>
            <a:custGeom>
              <a:avLst/>
              <a:gdLst/>
              <a:ahLst/>
              <a:cxnLst>
                <a:cxn ang="0">
                  <a:pos x="wd2" y="hd2"/>
                </a:cxn>
                <a:cxn ang="5400000">
                  <a:pos x="wd2" y="hd2"/>
                </a:cxn>
                <a:cxn ang="10800000">
                  <a:pos x="wd2" y="hd2"/>
                </a:cxn>
                <a:cxn ang="16200000">
                  <a:pos x="wd2" y="hd2"/>
                </a:cxn>
              </a:cxnLst>
              <a:rect l="0" t="0" r="r" b="b"/>
              <a:pathLst>
                <a:path w="21600" h="21600" extrusionOk="0">
                  <a:moveTo>
                    <a:pt x="19042" y="10394"/>
                  </a:moveTo>
                  <a:lnTo>
                    <a:pt x="17459" y="10394"/>
                  </a:lnTo>
                  <a:lnTo>
                    <a:pt x="17459" y="6293"/>
                  </a:lnTo>
                  <a:cubicBezTo>
                    <a:pt x="17459" y="5116"/>
                    <a:pt x="16484" y="4101"/>
                    <a:pt x="15510" y="4101"/>
                  </a:cubicBezTo>
                  <a:lnTo>
                    <a:pt x="11368" y="4101"/>
                  </a:lnTo>
                  <a:lnTo>
                    <a:pt x="11368" y="2761"/>
                  </a:lnTo>
                  <a:cubicBezTo>
                    <a:pt x="11368" y="1177"/>
                    <a:pt x="10313" y="0"/>
                    <a:pt x="8851" y="0"/>
                  </a:cubicBezTo>
                  <a:cubicBezTo>
                    <a:pt x="7349" y="0"/>
                    <a:pt x="6090" y="1177"/>
                    <a:pt x="6090" y="2761"/>
                  </a:cubicBezTo>
                  <a:lnTo>
                    <a:pt x="6090" y="4101"/>
                  </a:lnTo>
                  <a:lnTo>
                    <a:pt x="2152" y="4101"/>
                  </a:lnTo>
                  <a:cubicBezTo>
                    <a:pt x="974" y="4101"/>
                    <a:pt x="0" y="5116"/>
                    <a:pt x="0" y="6293"/>
                  </a:cubicBezTo>
                  <a:lnTo>
                    <a:pt x="0" y="10191"/>
                  </a:lnTo>
                  <a:lnTo>
                    <a:pt x="1583" y="10191"/>
                  </a:lnTo>
                  <a:cubicBezTo>
                    <a:pt x="3126" y="10191"/>
                    <a:pt x="4304" y="11368"/>
                    <a:pt x="4304" y="12952"/>
                  </a:cubicBezTo>
                  <a:cubicBezTo>
                    <a:pt x="4304" y="14535"/>
                    <a:pt x="3126" y="15713"/>
                    <a:pt x="1583" y="15713"/>
                  </a:cubicBezTo>
                  <a:lnTo>
                    <a:pt x="0" y="15713"/>
                  </a:lnTo>
                  <a:lnTo>
                    <a:pt x="0" y="19611"/>
                  </a:lnTo>
                  <a:cubicBezTo>
                    <a:pt x="0" y="20788"/>
                    <a:pt x="974" y="21600"/>
                    <a:pt x="2152" y="21600"/>
                  </a:cubicBezTo>
                  <a:lnTo>
                    <a:pt x="5887" y="21600"/>
                  </a:lnTo>
                  <a:lnTo>
                    <a:pt x="5887" y="20017"/>
                  </a:lnTo>
                  <a:cubicBezTo>
                    <a:pt x="5887" y="18636"/>
                    <a:pt x="7349" y="17256"/>
                    <a:pt x="8851" y="17256"/>
                  </a:cubicBezTo>
                  <a:cubicBezTo>
                    <a:pt x="10313" y="17256"/>
                    <a:pt x="11571" y="18636"/>
                    <a:pt x="11571" y="20017"/>
                  </a:cubicBezTo>
                  <a:lnTo>
                    <a:pt x="11571" y="21600"/>
                  </a:lnTo>
                  <a:lnTo>
                    <a:pt x="15510" y="21600"/>
                  </a:lnTo>
                  <a:cubicBezTo>
                    <a:pt x="16484" y="21600"/>
                    <a:pt x="17459" y="20788"/>
                    <a:pt x="17459" y="19611"/>
                  </a:cubicBezTo>
                  <a:lnTo>
                    <a:pt x="17459" y="15510"/>
                  </a:lnTo>
                  <a:lnTo>
                    <a:pt x="19042" y="15510"/>
                  </a:lnTo>
                  <a:cubicBezTo>
                    <a:pt x="20423" y="15510"/>
                    <a:pt x="21600" y="14332"/>
                    <a:pt x="21600" y="12952"/>
                  </a:cubicBezTo>
                  <a:cubicBezTo>
                    <a:pt x="21600" y="11571"/>
                    <a:pt x="20423" y="10394"/>
                    <a:pt x="19042" y="10394"/>
                  </a:cubicBezTo>
                </a:path>
              </a:pathLst>
            </a:custGeom>
            <a:pattFill prst="pct70">
              <a:fgClr>
                <a:srgbClr val="00B0F0"/>
              </a:fgClr>
              <a:bgClr>
                <a:srgbClr val="FFFFFF"/>
              </a:bgClr>
            </a:pattFill>
            <a:ln w="3175" cap="flat">
              <a:noFill/>
              <a:miter lim="400000"/>
            </a:ln>
            <a:effectLst/>
          </p:spPr>
          <p:txBody>
            <a:bodyPr wrap="square" lIns="45719" tIns="45719" rIns="45719" bIns="45719" numCol="1" anchor="ctr">
              <a:noAutofit/>
            </a:bodyPr>
            <a:lstStyle/>
            <a:p>
              <a:pPr algn="l" defTabSz="914400">
                <a:defRPr sz="1800">
                  <a:solidFill>
                    <a:srgbClr val="000000"/>
                  </a:solidFill>
                  <a:latin typeface="Roboto Regular"/>
                  <a:ea typeface="Roboto Regular"/>
                  <a:cs typeface="Roboto Regular"/>
                  <a:sym typeface="Roboto Regular"/>
                </a:defRPr>
              </a:pPr>
              <a:endParaRPr/>
            </a:p>
          </p:txBody>
        </p:sp>
        <p:sp>
          <p:nvSpPr>
            <p:cNvPr id="152" name="Shape 152"/>
            <p:cNvSpPr/>
            <p:nvPr/>
          </p:nvSpPr>
          <p:spPr>
            <a:xfrm>
              <a:off x="647715" y="3735921"/>
              <a:ext cx="4890977" cy="2222323"/>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normAutofit/>
            </a:bodyPr>
            <a:lstStyle>
              <a:lvl1pPr algn="ctr"/>
            </a:lstStyle>
            <a:p>
              <a:pPr lvl="1" algn="ctr"/>
              <a:r>
                <a:rPr lang="en-US" dirty="0"/>
                <a:t>As of December 27, 2017 there were</a:t>
              </a:r>
              <a:r>
                <a:rPr lang="en-US" b="1" dirty="0"/>
                <a:t> </a:t>
              </a:r>
              <a:r>
                <a:rPr lang="en-US" b="1" dirty="0" smtClean="0"/>
                <a:t>1,478</a:t>
              </a:r>
              <a:r>
                <a:rPr lang="en-US" b="1" baseline="30000" dirty="0" smtClean="0"/>
                <a:t>3</a:t>
              </a:r>
              <a:r>
                <a:rPr lang="en-US" b="1" dirty="0" smtClean="0"/>
                <a:t> </a:t>
              </a:r>
              <a:r>
                <a:rPr lang="en-US" dirty="0"/>
                <a:t>children on CCCAP waitlists in ten counties.</a:t>
              </a:r>
            </a:p>
          </p:txBody>
        </p:sp>
        <p:sp>
          <p:nvSpPr>
            <p:cNvPr id="153" name="Shape 153"/>
            <p:cNvSpPr/>
            <p:nvPr/>
          </p:nvSpPr>
          <p:spPr>
            <a:xfrm>
              <a:off x="0" y="0"/>
              <a:ext cx="6186406" cy="8552092"/>
            </a:xfrm>
            <a:prstGeom prst="rect">
              <a:avLst/>
            </a:prstGeom>
            <a:noFill/>
            <a:ln w="50800" cap="flat">
              <a:solidFill>
                <a:srgbClr val="00B0F0"/>
              </a:solidFill>
              <a:prstDash val="solid"/>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55" name="Shape 155"/>
            <p:cNvSpPr/>
            <p:nvPr/>
          </p:nvSpPr>
          <p:spPr>
            <a:xfrm>
              <a:off x="1879612" y="6942580"/>
              <a:ext cx="2452585" cy="355602"/>
            </a:xfrm>
            <a:prstGeom prst="rect">
              <a:avLst/>
            </a:prstGeom>
            <a:noFill/>
            <a:ln w="3175"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a:defRPr sz="1800" cap="all" spc="360">
                  <a:solidFill>
                    <a:srgbClr val="FFFFFF"/>
                  </a:solidFill>
                  <a:latin typeface="+mn-lt"/>
                  <a:ea typeface="+mn-ea"/>
                  <a:cs typeface="+mn-cs"/>
                  <a:sym typeface="Montserrat-Regular"/>
                </a:defRPr>
              </a:lvl1pPr>
            </a:lstStyle>
            <a:p>
              <a:r>
                <a:t>New Project</a:t>
              </a:r>
            </a:p>
          </p:txBody>
        </p:sp>
      </p:grpSp>
      <p:sp>
        <p:nvSpPr>
          <p:cNvPr id="27" name="Shape 38"/>
          <p:cNvSpPr/>
          <p:nvPr/>
        </p:nvSpPr>
        <p:spPr>
          <a:xfrm>
            <a:off x="10202810" y="1062936"/>
            <a:ext cx="4573801" cy="1265089"/>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fontScale="92500" lnSpcReduction="20000"/>
          </a:bodyPr>
          <a:lstStyle>
            <a:lvl1pPr>
              <a:lnSpc>
                <a:spcPct val="90000"/>
              </a:lnSpc>
              <a:defRPr sz="11000" b="1">
                <a:solidFill>
                  <a:srgbClr val="282828"/>
                </a:solidFill>
                <a:latin typeface="Signika"/>
                <a:ea typeface="Signika"/>
                <a:cs typeface="Signika"/>
                <a:sym typeface="Signika"/>
              </a:defRPr>
            </a:lvl1pPr>
          </a:lstStyle>
          <a:p>
            <a:r>
              <a:rPr lang="en-US" dirty="0" smtClean="0"/>
              <a:t>Access</a:t>
            </a:r>
            <a:endParaRPr sz="9500" i="1" dirty="0"/>
          </a:p>
        </p:txBody>
      </p:sp>
      <p:sp>
        <p:nvSpPr>
          <p:cNvPr id="2" name="Rectangle 1"/>
          <p:cNvSpPr/>
          <p:nvPr/>
        </p:nvSpPr>
        <p:spPr>
          <a:xfrm>
            <a:off x="2072428" y="8639387"/>
            <a:ext cx="20069025" cy="2206413"/>
          </a:xfrm>
          <a:prstGeom prst="rect">
            <a:avLst/>
          </a:prstGeom>
          <a:pattFill prst="pct70">
            <a:fgClr>
              <a:srgbClr val="00B0F0"/>
            </a:fgClr>
            <a:bgClr>
              <a:srgbClr val="0070C0"/>
            </a:bgClr>
          </a:pattFill>
          <a:ln w="3175">
            <a:miter lim="400000"/>
          </a:ln>
        </p:spPr>
        <p:txBody>
          <a:bodyPr lIns="38100" tIns="38100" rIns="38100" bIns="38100" rtlCol="0" anchor="ctr"/>
          <a:lstStyle/>
          <a:p>
            <a:pPr algn="ctr"/>
            <a:endParaRPr lang="en-US" sz="3000" dirty="0">
              <a:solidFill>
                <a:srgbClr val="FFFFFF"/>
              </a:solidFill>
              <a:latin typeface="Helvetica Light"/>
              <a:ea typeface="Helvetica Light"/>
              <a:cs typeface="Helvetica Light"/>
              <a:sym typeface="Helvetica Light"/>
            </a:endParaRPr>
          </a:p>
        </p:txBody>
      </p:sp>
      <p:sp>
        <p:nvSpPr>
          <p:cNvPr id="3" name="Rectangle 2"/>
          <p:cNvSpPr/>
          <p:nvPr/>
        </p:nvSpPr>
        <p:spPr>
          <a:xfrm>
            <a:off x="2193565" y="9080873"/>
            <a:ext cx="19706574" cy="1323439"/>
          </a:xfrm>
          <a:prstGeom prst="rect">
            <a:avLst/>
          </a:prstGeom>
        </p:spPr>
        <p:txBody>
          <a:bodyPr wrap="square">
            <a:spAutoFit/>
          </a:bodyPr>
          <a:lstStyle/>
          <a:p>
            <a:pPr lvl="1" algn="ctr"/>
            <a:r>
              <a:rPr lang="en-US" sz="4000" dirty="0">
                <a:solidFill>
                  <a:srgbClr val="FFFFFF"/>
                </a:solidFill>
              </a:rPr>
              <a:t>Many counties are overspending their allocations (and using their TANF reserves or county only dollars) in order to avoid waitlists, which is unsustainable in the long term. </a:t>
            </a:r>
          </a:p>
        </p:txBody>
      </p:sp>
      <p:sp>
        <p:nvSpPr>
          <p:cNvPr id="21" name="Rectangle 20"/>
          <p:cNvSpPr/>
          <p:nvPr/>
        </p:nvSpPr>
        <p:spPr>
          <a:xfrm>
            <a:off x="9987539" y="12114224"/>
            <a:ext cx="12192000" cy="400110"/>
          </a:xfrm>
          <a:prstGeom prst="rect">
            <a:avLst/>
          </a:prstGeom>
        </p:spPr>
        <p:txBody>
          <a:bodyPr>
            <a:spAutoFit/>
          </a:bodyPr>
          <a:lstStyle/>
          <a:p>
            <a:pPr algn="r"/>
            <a:r>
              <a:rPr lang="en-US" sz="2000" i="1" dirty="0" smtClean="0">
                <a:solidFill>
                  <a:srgbClr val="797D84"/>
                </a:solidFill>
                <a:latin typeface="PT Sans" charset="-52"/>
                <a:ea typeface="PT Sans" charset="-52"/>
                <a:cs typeface="PT Sans" charset="-52"/>
              </a:rPr>
              <a:t>1 - From: https</a:t>
            </a:r>
            <a:r>
              <a:rPr lang="en-US" sz="2000" i="1" dirty="0">
                <a:solidFill>
                  <a:srgbClr val="797D84"/>
                </a:solidFill>
                <a:latin typeface="PT Sans" charset="-52"/>
                <a:ea typeface="PT Sans" charset="-52"/>
                <a:cs typeface="PT Sans" charset="-52"/>
              </a:rPr>
              <a:t>://</a:t>
            </a:r>
            <a:r>
              <a:rPr lang="en-US" sz="2000" i="1" dirty="0" smtClean="0">
                <a:solidFill>
                  <a:srgbClr val="797D84"/>
                </a:solidFill>
                <a:latin typeface="PT Sans" charset="-52"/>
                <a:ea typeface="PT Sans" charset="-52"/>
                <a:cs typeface="PT Sans" charset="-52"/>
              </a:rPr>
              <a:t>leg.colorado.gov/sites/default/files/fy2018-19_humhrg23.pdf</a:t>
            </a:r>
            <a:endParaRPr lang="en-US" sz="2000" i="1" dirty="0">
              <a:solidFill>
                <a:srgbClr val="797D84"/>
              </a:solidFill>
              <a:latin typeface="PT Sans" charset="-52"/>
              <a:ea typeface="PT Sans" charset="-52"/>
              <a:cs typeface="PT Sans" charset="-52"/>
            </a:endParaRPr>
          </a:p>
        </p:txBody>
      </p:sp>
      <p:sp>
        <p:nvSpPr>
          <p:cNvPr id="22" name="Rectangle 21"/>
          <p:cNvSpPr/>
          <p:nvPr/>
        </p:nvSpPr>
        <p:spPr>
          <a:xfrm>
            <a:off x="9962139" y="12583026"/>
            <a:ext cx="12192000" cy="400110"/>
          </a:xfrm>
          <a:prstGeom prst="rect">
            <a:avLst/>
          </a:prstGeom>
        </p:spPr>
        <p:txBody>
          <a:bodyPr>
            <a:spAutoFit/>
          </a:bodyPr>
          <a:lstStyle/>
          <a:p>
            <a:pPr algn="r"/>
            <a:r>
              <a:rPr lang="en-US" sz="2000" i="1" dirty="0">
                <a:solidFill>
                  <a:srgbClr val="797D84"/>
                </a:solidFill>
                <a:latin typeface="PT Sans" charset="-52"/>
                <a:ea typeface="PT Sans" charset="-52"/>
                <a:cs typeface="PT Sans" charset="-52"/>
              </a:rPr>
              <a:t>2</a:t>
            </a:r>
            <a:r>
              <a:rPr lang="en-US" sz="2000" i="1" dirty="0" smtClean="0">
                <a:solidFill>
                  <a:srgbClr val="797D84"/>
                </a:solidFill>
                <a:latin typeface="PT Sans" charset="-52"/>
                <a:ea typeface="PT Sans" charset="-52"/>
                <a:cs typeface="PT Sans" charset="-52"/>
              </a:rPr>
              <a:t> - From: https</a:t>
            </a:r>
            <a:r>
              <a:rPr lang="en-US" sz="2000" i="1" dirty="0">
                <a:solidFill>
                  <a:srgbClr val="797D84"/>
                </a:solidFill>
                <a:latin typeface="PT Sans" charset="-52"/>
                <a:ea typeface="PT Sans" charset="-52"/>
                <a:cs typeface="PT Sans" charset="-52"/>
              </a:rPr>
              <a:t>://</a:t>
            </a:r>
            <a:r>
              <a:rPr lang="en-US" sz="2000" i="1" dirty="0" smtClean="0">
                <a:solidFill>
                  <a:srgbClr val="797D84"/>
                </a:solidFill>
                <a:latin typeface="PT Sans" charset="-52"/>
                <a:ea typeface="PT Sans" charset="-52"/>
                <a:cs typeface="PT Sans" charset="-52"/>
              </a:rPr>
              <a:t>leg.colorado.gov/sites/default/files/fy2018-19_humhrg23.pdf</a:t>
            </a:r>
            <a:endParaRPr lang="en-US" sz="2000" i="1" dirty="0">
              <a:solidFill>
                <a:srgbClr val="797D84"/>
              </a:solidFill>
              <a:latin typeface="PT Sans" charset="-52"/>
              <a:ea typeface="PT Sans" charset="-52"/>
              <a:cs typeface="PT Sans" charset="-52"/>
            </a:endParaRPr>
          </a:p>
        </p:txBody>
      </p:sp>
      <p:sp>
        <p:nvSpPr>
          <p:cNvPr id="23" name="Rectangle 22"/>
          <p:cNvSpPr/>
          <p:nvPr/>
        </p:nvSpPr>
        <p:spPr>
          <a:xfrm>
            <a:off x="9936739" y="13091026"/>
            <a:ext cx="12192000" cy="400110"/>
          </a:xfrm>
          <a:prstGeom prst="rect">
            <a:avLst/>
          </a:prstGeom>
        </p:spPr>
        <p:txBody>
          <a:bodyPr>
            <a:spAutoFit/>
          </a:bodyPr>
          <a:lstStyle/>
          <a:p>
            <a:pPr algn="r"/>
            <a:r>
              <a:rPr lang="en-US" sz="2000" i="1" dirty="0" smtClean="0">
                <a:solidFill>
                  <a:srgbClr val="797D84"/>
                </a:solidFill>
                <a:latin typeface="PT Sans" charset="-52"/>
                <a:ea typeface="PT Sans" charset="-52"/>
                <a:cs typeface="PT Sans" charset="-52"/>
              </a:rPr>
              <a:t>3 </a:t>
            </a:r>
            <a:r>
              <a:rPr lang="en-US" sz="2000" i="1" dirty="0">
                <a:solidFill>
                  <a:srgbClr val="797D84"/>
                </a:solidFill>
                <a:latin typeface="PT Sans" charset="-52"/>
                <a:ea typeface="PT Sans" charset="-52"/>
                <a:cs typeface="PT Sans" charset="-52"/>
              </a:rPr>
              <a:t>- CCCAP Wait List Dashboard data provided by CDHS</a:t>
            </a:r>
          </a:p>
        </p:txBody>
      </p:sp>
    </p:spTree>
    <p:extLst>
      <p:ext uri="{BB962C8B-B14F-4D97-AF65-F5344CB8AC3E}">
        <p14:creationId xmlns:p14="http://schemas.microsoft.com/office/powerpoint/2010/main" val="161343031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alphaModFix amt="59000"/>
            <a:extLst>
              <a:ext uri="{28A0092B-C50C-407E-A947-70E740481C1C}">
                <a14:useLocalDpi xmlns:a14="http://schemas.microsoft.com/office/drawing/2010/main" val="0"/>
              </a:ext>
            </a:extLst>
          </a:blip>
          <a:srcRect l="35752" r="35752"/>
          <a:stretch>
            <a:fillRect/>
          </a:stretch>
        </p:blipFill>
        <p:spPr>
          <a:xfrm>
            <a:off x="-31750" y="0"/>
            <a:ext cx="6259513" cy="13728700"/>
          </a:xfrm>
          <a:pattFill prst="pct70">
            <a:fgClr>
              <a:srgbClr val="00B0F0"/>
            </a:fgClr>
            <a:bgClr>
              <a:srgbClr val="FFFFFF"/>
            </a:bgClr>
          </a:pattFill>
        </p:spPr>
      </p:pic>
      <p:sp>
        <p:nvSpPr>
          <p:cNvPr id="88" name="Shape 8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6</a:t>
            </a:fld>
            <a:endParaRPr/>
          </a:p>
        </p:txBody>
      </p:sp>
      <p:sp>
        <p:nvSpPr>
          <p:cNvPr id="90" name="Shape 90"/>
          <p:cNvSpPr/>
          <p:nvPr/>
        </p:nvSpPr>
        <p:spPr>
          <a:xfrm>
            <a:off x="4535218" y="5138548"/>
            <a:ext cx="3413505" cy="3413505"/>
          </a:xfrm>
          <a:prstGeom prst="ellipse">
            <a:avLst/>
          </a:prstGeom>
          <a:solidFill>
            <a:srgbClr val="03C0F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92" name="Shape 92"/>
          <p:cNvSpPr/>
          <p:nvPr/>
        </p:nvSpPr>
        <p:spPr>
          <a:xfrm>
            <a:off x="9180774" y="2699385"/>
            <a:ext cx="8116625" cy="546036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p>
            <a:pPr>
              <a:lnSpc>
                <a:spcPct val="90000"/>
              </a:lnSpc>
              <a:defRPr sz="11000" b="1">
                <a:solidFill>
                  <a:srgbClr val="282828"/>
                </a:solidFill>
                <a:latin typeface="Signika"/>
                <a:ea typeface="Signika"/>
                <a:cs typeface="Signika"/>
                <a:sym typeface="Signika"/>
              </a:defRPr>
            </a:pPr>
            <a:r>
              <a:rPr lang="en-US" dirty="0" smtClean="0"/>
              <a:t>CCCAP Underfunded</a:t>
            </a:r>
            <a:endParaRPr dirty="0"/>
          </a:p>
        </p:txBody>
      </p:sp>
      <p:sp>
        <p:nvSpPr>
          <p:cNvPr id="93" name="Shape 93"/>
          <p:cNvSpPr/>
          <p:nvPr/>
        </p:nvSpPr>
        <p:spPr>
          <a:xfrm>
            <a:off x="9189308" y="6161768"/>
            <a:ext cx="11881918" cy="4662175"/>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p>
            <a:pPr marL="457200" indent="-457200">
              <a:buFont typeface="Courier New" charset="0"/>
              <a:buChar char="o"/>
            </a:pPr>
            <a:r>
              <a:rPr lang="en-US" sz="2800" dirty="0"/>
              <a:t>In order to just meet the projected shortfall and demand on waitlists, counties would need approximately </a:t>
            </a:r>
            <a:r>
              <a:rPr lang="en-US" sz="2800" b="1" dirty="0"/>
              <a:t>$</a:t>
            </a:r>
            <a:r>
              <a:rPr lang="en-US" sz="2800" b="1" dirty="0" smtClean="0"/>
              <a:t>17</a:t>
            </a:r>
            <a:r>
              <a:rPr lang="en-US" sz="2800" dirty="0" smtClean="0">
                <a:latin typeface="Arial" charset="0"/>
                <a:ea typeface="Arial" charset="0"/>
                <a:cs typeface="Arial" charset="0"/>
              </a:rPr>
              <a:t>*</a:t>
            </a:r>
            <a:r>
              <a:rPr lang="en-US" sz="2800" b="1" dirty="0" smtClean="0"/>
              <a:t> </a:t>
            </a:r>
            <a:r>
              <a:rPr lang="en-US" sz="2800" dirty="0" smtClean="0"/>
              <a:t>million </a:t>
            </a:r>
            <a:r>
              <a:rPr lang="en-US" sz="2800" dirty="0"/>
              <a:t>more in the CCCAP appropriation</a:t>
            </a:r>
            <a:r>
              <a:rPr lang="en-US" sz="2800" dirty="0" smtClean="0"/>
              <a:t>.</a:t>
            </a:r>
          </a:p>
          <a:p>
            <a:r>
              <a:rPr lang="en-US" sz="2800" dirty="0" smtClean="0"/>
              <a:t> </a:t>
            </a:r>
            <a:endParaRPr lang="en-US" sz="2800" dirty="0"/>
          </a:p>
          <a:p>
            <a:pPr marL="457200" indent="-457200">
              <a:buFont typeface="Courier New" charset="0"/>
              <a:buChar char="o"/>
            </a:pPr>
            <a:r>
              <a:rPr lang="en-US" sz="2800" dirty="0"/>
              <a:t>This figure does not account for the increased number of facilities that are continuing to improve quality, and thus increasing rates under tiered </a:t>
            </a:r>
            <a:r>
              <a:rPr lang="en-US" sz="2800" dirty="0" smtClean="0"/>
              <a:t>reimbursement.  Tiered reimbursement has only been implemented for one year.  If it works as intended, it will only become more costly.</a:t>
            </a:r>
          </a:p>
          <a:p>
            <a:pPr marL="457200" indent="-457200">
              <a:buFont typeface="Courier New" charset="0"/>
              <a:buChar char="o"/>
            </a:pPr>
            <a:endParaRPr lang="en-US" sz="2800" dirty="0"/>
          </a:p>
          <a:p>
            <a:pPr marL="457200" indent="-457200">
              <a:buFont typeface="Courier New" charset="0"/>
              <a:buChar char="o"/>
            </a:pPr>
            <a:r>
              <a:rPr lang="en-US" sz="2800" dirty="0"/>
              <a:t>When low-income, working families </a:t>
            </a:r>
            <a:r>
              <a:rPr lang="en-US" sz="2800" dirty="0" smtClean="0"/>
              <a:t>can’t </a:t>
            </a:r>
            <a:r>
              <a:rPr lang="en-US" sz="2800" dirty="0"/>
              <a:t>access affordable child care, families must often: </a:t>
            </a:r>
            <a:endParaRPr lang="en-US" sz="2800" dirty="0" smtClean="0"/>
          </a:p>
        </p:txBody>
      </p:sp>
      <p:sp>
        <p:nvSpPr>
          <p:cNvPr id="3" name="Rectangle 2"/>
          <p:cNvSpPr/>
          <p:nvPr/>
        </p:nvSpPr>
        <p:spPr>
          <a:xfrm>
            <a:off x="10347166" y="11010013"/>
            <a:ext cx="12192000" cy="1384995"/>
          </a:xfrm>
          <a:prstGeom prst="rect">
            <a:avLst/>
          </a:prstGeom>
        </p:spPr>
        <p:txBody>
          <a:bodyPr>
            <a:spAutoFit/>
          </a:bodyPr>
          <a:lstStyle/>
          <a:p>
            <a:pPr marL="457200" indent="-457200">
              <a:buFont typeface="Arial" charset="0"/>
              <a:buChar char="•"/>
            </a:pPr>
            <a:r>
              <a:rPr lang="en-US" sz="2800" dirty="0"/>
              <a:t>give up </a:t>
            </a:r>
            <a:r>
              <a:rPr lang="en-US" sz="2800" b="1" i="1" dirty="0"/>
              <a:t>work</a:t>
            </a:r>
            <a:r>
              <a:rPr lang="en-US" sz="2800" b="1" dirty="0"/>
              <a:t>, </a:t>
            </a:r>
          </a:p>
          <a:p>
            <a:pPr marL="457200" lvl="5" indent="-457200">
              <a:buFont typeface="Arial" charset="0"/>
              <a:buChar char="•"/>
            </a:pPr>
            <a:r>
              <a:rPr lang="en-US" sz="2800" dirty="0"/>
              <a:t>give up </a:t>
            </a:r>
            <a:r>
              <a:rPr lang="en-US" sz="2800" b="1" i="1" dirty="0"/>
              <a:t>education</a:t>
            </a:r>
            <a:r>
              <a:rPr lang="en-US" sz="2800" b="1" dirty="0"/>
              <a:t>, </a:t>
            </a:r>
          </a:p>
          <a:p>
            <a:pPr marL="457200" lvl="5" indent="-457200">
              <a:buFont typeface="Arial" charset="0"/>
              <a:buChar char="•"/>
            </a:pPr>
            <a:r>
              <a:rPr lang="en-US" sz="2800" dirty="0"/>
              <a:t>or find other, </a:t>
            </a:r>
            <a:r>
              <a:rPr lang="en-US" sz="2800" b="1" i="1" dirty="0"/>
              <a:t>unlicensed</a:t>
            </a:r>
            <a:r>
              <a:rPr lang="en-US" sz="2800" b="1" dirty="0"/>
              <a:t> </a:t>
            </a:r>
            <a:r>
              <a:rPr lang="en-US" sz="2800" dirty="0"/>
              <a:t>child care options </a:t>
            </a: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21450498" y="1852648"/>
            <a:ext cx="2659069" cy="749463"/>
          </a:xfrm>
          <a:prstGeom prst="rect">
            <a:avLst/>
          </a:prstGeom>
          <a:no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8872" y="220215"/>
            <a:ext cx="1699349" cy="1224375"/>
          </a:xfrm>
          <a:prstGeom prst="rect">
            <a:avLst/>
          </a:prstGeom>
        </p:spPr>
      </p:pic>
      <p:sp>
        <p:nvSpPr>
          <p:cNvPr id="15" name="Rectangle 14"/>
          <p:cNvSpPr/>
          <p:nvPr/>
        </p:nvSpPr>
        <p:spPr>
          <a:xfrm>
            <a:off x="10588032" y="12764080"/>
            <a:ext cx="12192000" cy="461665"/>
          </a:xfrm>
          <a:prstGeom prst="rect">
            <a:avLst/>
          </a:prstGeom>
        </p:spPr>
        <p:txBody>
          <a:bodyPr>
            <a:spAutoFit/>
          </a:bodyPr>
          <a:lstStyle/>
          <a:p>
            <a:pPr algn="r"/>
            <a:r>
              <a:rPr lang="en-US" sz="2400" i="1" dirty="0">
                <a:solidFill>
                  <a:srgbClr val="797D84"/>
                </a:solidFill>
                <a:latin typeface="Arial" charset="0"/>
                <a:ea typeface="Arial" charset="0"/>
                <a:cs typeface="Arial" charset="0"/>
              </a:rPr>
              <a:t>*</a:t>
            </a:r>
            <a:r>
              <a:rPr lang="en-US" sz="2400" i="1" dirty="0" smtClean="0">
                <a:solidFill>
                  <a:srgbClr val="797D84"/>
                </a:solidFill>
                <a:latin typeface="Arial" charset="0"/>
                <a:ea typeface="Arial" charset="0"/>
                <a:cs typeface="Arial" charset="0"/>
              </a:rPr>
              <a:t> </a:t>
            </a:r>
            <a:r>
              <a:rPr lang="en-US" sz="2000" i="1" dirty="0" smtClean="0">
                <a:solidFill>
                  <a:srgbClr val="797D84"/>
                </a:solidFill>
                <a:latin typeface="PT Sans" charset="-52"/>
                <a:ea typeface="PT Sans" charset="-52"/>
                <a:cs typeface="PT Sans" charset="-52"/>
              </a:rPr>
              <a:t>From: Governor’s CCCAP Supplemental Request FY2018-19</a:t>
            </a:r>
            <a:endParaRPr lang="en-US" sz="2000" i="1" dirty="0">
              <a:solidFill>
                <a:srgbClr val="797D84"/>
              </a:solidFill>
              <a:latin typeface="PT Sans" charset="-52"/>
              <a:ea typeface="PT Sans" charset="-52"/>
              <a:cs typeface="PT Sans" charset="-52"/>
            </a:endParaRPr>
          </a:p>
        </p:txBody>
      </p:sp>
    </p:spTree>
    <p:extLst>
      <p:ext uri="{BB962C8B-B14F-4D97-AF65-F5344CB8AC3E}">
        <p14:creationId xmlns:p14="http://schemas.microsoft.com/office/powerpoint/2010/main" val="107202621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alphaModFix amt="56000"/>
            <a:extLst>
              <a:ext uri="{28A0092B-C50C-407E-A947-70E740481C1C}">
                <a14:useLocalDpi xmlns:a14="http://schemas.microsoft.com/office/drawing/2010/main" val="0"/>
              </a:ext>
            </a:extLst>
          </a:blip>
          <a:srcRect t="31716" b="31716"/>
          <a:stretch>
            <a:fillRect/>
          </a:stretch>
        </p:blipFill>
        <p:spPr>
          <a:xfrm>
            <a:off x="0" y="-42863"/>
            <a:ext cx="24384000" cy="5934076"/>
          </a:xfrm>
          <a:pattFill prst="pct70">
            <a:fgClr>
              <a:srgbClr val="00B0F0"/>
            </a:fgClr>
            <a:bgClr>
              <a:srgbClr val="FFFFFF"/>
            </a:bgClr>
          </a:pattFill>
        </p:spPr>
      </p:pic>
      <p:sp>
        <p:nvSpPr>
          <p:cNvPr id="127" name="Shape 12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7</a:t>
            </a:fld>
            <a:endParaRPr/>
          </a:p>
        </p:txBody>
      </p:sp>
      <p:sp>
        <p:nvSpPr>
          <p:cNvPr id="128" name="Shape 128"/>
          <p:cNvSpPr/>
          <p:nvPr/>
        </p:nvSpPr>
        <p:spPr>
          <a:xfrm>
            <a:off x="4606071" y="7034370"/>
            <a:ext cx="15171858" cy="206649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fontScale="62500" lnSpcReduction="20000"/>
          </a:bodyPr>
          <a:lstStyle>
            <a:lvl1pPr algn="ctr">
              <a:lnSpc>
                <a:spcPct val="90000"/>
              </a:lnSpc>
              <a:defRPr sz="11000" b="1">
                <a:solidFill>
                  <a:srgbClr val="282828"/>
                </a:solidFill>
                <a:latin typeface="Signika"/>
                <a:ea typeface="Signika"/>
                <a:cs typeface="Signika"/>
                <a:sym typeface="Signika"/>
              </a:defRPr>
            </a:lvl1pPr>
          </a:lstStyle>
          <a:p>
            <a:pPr>
              <a:lnSpc>
                <a:spcPct val="120000"/>
              </a:lnSpc>
            </a:pPr>
            <a:r>
              <a:rPr lang="en-US" dirty="0" smtClean="0"/>
              <a:t>Ask of Legislators:</a:t>
            </a:r>
          </a:p>
          <a:p>
            <a:pPr>
              <a:lnSpc>
                <a:spcPct val="120000"/>
              </a:lnSpc>
            </a:pPr>
            <a:r>
              <a:rPr lang="en-US" sz="9300" i="1" dirty="0" smtClean="0"/>
              <a:t>Fully Fund CCCAP</a:t>
            </a:r>
            <a:endParaRPr sz="9300" i="1" dirty="0"/>
          </a:p>
        </p:txBody>
      </p:sp>
      <p:sp>
        <p:nvSpPr>
          <p:cNvPr id="129" name="Shape 129"/>
          <p:cNvSpPr/>
          <p:nvPr/>
        </p:nvSpPr>
        <p:spPr>
          <a:xfrm>
            <a:off x="3912965" y="9762506"/>
            <a:ext cx="16953428" cy="1720657"/>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Autofit/>
          </a:bodyPr>
          <a:lstStyle>
            <a:lvl1pPr algn="ctr"/>
          </a:lstStyle>
          <a:p>
            <a:pPr lvl="1" algn="ctr"/>
            <a:r>
              <a:rPr lang="en-US" sz="3600" b="1" i="1" dirty="0" smtClean="0"/>
              <a:t>Adequate</a:t>
            </a:r>
            <a:r>
              <a:rPr lang="en-US" sz="3600" dirty="0" smtClean="0"/>
              <a:t> </a:t>
            </a:r>
            <a:r>
              <a:rPr lang="en-US" sz="3600" dirty="0"/>
              <a:t>and </a:t>
            </a:r>
            <a:r>
              <a:rPr lang="en-US" sz="3600" b="1" i="1" dirty="0"/>
              <a:t>Sustainable</a:t>
            </a:r>
            <a:r>
              <a:rPr lang="en-US" sz="3600" b="1" dirty="0"/>
              <a:t> </a:t>
            </a:r>
            <a:r>
              <a:rPr lang="en-US" sz="3600" dirty="0"/>
              <a:t>funding for this critical two generation program that is a </a:t>
            </a:r>
            <a:r>
              <a:rPr lang="en-US" sz="3600" dirty="0" smtClean="0"/>
              <a:t>pathway </a:t>
            </a:r>
            <a:r>
              <a:rPr lang="en-US" sz="3600" dirty="0"/>
              <a:t>out of poverty and prepares </a:t>
            </a:r>
            <a:r>
              <a:rPr lang="en-US" sz="3600" dirty="0" smtClean="0"/>
              <a:t>children to reach </a:t>
            </a:r>
            <a:r>
              <a:rPr lang="en-US" sz="3600" dirty="0"/>
              <a:t>their full potential.  </a:t>
            </a:r>
          </a:p>
        </p:txBody>
      </p:sp>
      <p:grpSp>
        <p:nvGrpSpPr>
          <p:cNvPr id="132" name="Group 132"/>
          <p:cNvGrpSpPr/>
          <p:nvPr/>
        </p:nvGrpSpPr>
        <p:grpSpPr>
          <a:xfrm rot="16200000">
            <a:off x="11585925" y="5273184"/>
            <a:ext cx="1212151" cy="1212151"/>
            <a:chOff x="0" y="0"/>
            <a:chExt cx="1212150" cy="1212150"/>
          </a:xfrm>
        </p:grpSpPr>
        <p:sp>
          <p:nvSpPr>
            <p:cNvPr id="130" name="Shape 130"/>
            <p:cNvSpPr/>
            <p:nvPr/>
          </p:nvSpPr>
          <p:spPr>
            <a:xfrm>
              <a:off x="0" y="0"/>
              <a:ext cx="1212150" cy="1212150"/>
            </a:xfrm>
            <a:prstGeom prst="ellipse">
              <a:avLst/>
            </a:prstGeom>
            <a:solidFill>
              <a:srgbClr val="03C0FE"/>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a:p>
          </p:txBody>
        </p:sp>
        <p:sp>
          <p:nvSpPr>
            <p:cNvPr id="131" name="Shape 131"/>
            <p:cNvSpPr/>
            <p:nvPr/>
          </p:nvSpPr>
          <p:spPr>
            <a:xfrm rot="10800000">
              <a:off x="484447" y="448152"/>
              <a:ext cx="217856" cy="355601"/>
            </a:xfrm>
            <a:custGeom>
              <a:avLst/>
              <a:gdLst/>
              <a:ahLst/>
              <a:cxnLst>
                <a:cxn ang="0">
                  <a:pos x="wd2" y="hd2"/>
                </a:cxn>
                <a:cxn ang="5400000">
                  <a:pos x="wd2" y="hd2"/>
                </a:cxn>
                <a:cxn ang="10800000">
                  <a:pos x="wd2" y="hd2"/>
                </a:cxn>
                <a:cxn ang="16200000">
                  <a:pos x="wd2" y="hd2"/>
                </a:cxn>
              </a:cxnLst>
              <a:rect l="0" t="0" r="r" b="b"/>
              <a:pathLst>
                <a:path w="21600" h="21600" extrusionOk="0">
                  <a:moveTo>
                    <a:pt x="4010" y="0"/>
                  </a:moveTo>
                  <a:lnTo>
                    <a:pt x="0" y="2462"/>
                  </a:lnTo>
                  <a:lnTo>
                    <a:pt x="13671" y="10800"/>
                  </a:lnTo>
                  <a:lnTo>
                    <a:pt x="0" y="19194"/>
                  </a:lnTo>
                  <a:lnTo>
                    <a:pt x="4010" y="21600"/>
                  </a:lnTo>
                  <a:lnTo>
                    <a:pt x="21600" y="10800"/>
                  </a:lnTo>
                  <a:lnTo>
                    <a:pt x="4010" y="0"/>
                  </a:lnTo>
                </a:path>
              </a:pathLst>
            </a:custGeom>
            <a:solidFill>
              <a:srgbClr val="FFFFFF"/>
            </a:solidFill>
            <a:ln w="3175" cap="flat">
              <a:noFill/>
              <a:miter lim="400000"/>
            </a:ln>
            <a:effectLst/>
          </p:spPr>
          <p:txBody>
            <a:bodyPr wrap="square" lIns="45719" tIns="45719" rIns="45719" bIns="45719" numCol="1" anchor="ctr">
              <a:noAutofit/>
            </a:bodyPr>
            <a:lstStyle/>
            <a:p>
              <a:pPr defTabSz="914400">
                <a:defRPr sz="1800">
                  <a:solidFill>
                    <a:srgbClr val="000000"/>
                  </a:solidFill>
                  <a:latin typeface="Roboto Regular"/>
                  <a:ea typeface="Roboto Regular"/>
                  <a:cs typeface="Roboto Regular"/>
                  <a:sym typeface="Roboto Regular"/>
                </a:defRPr>
              </a:pPr>
              <a:endParaRPr/>
            </a:p>
          </p:txBody>
        </p:sp>
      </p:gr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241498" y="12757408"/>
            <a:ext cx="2659069" cy="749463"/>
          </a:xfrm>
          <a:prstGeom prst="rect">
            <a:avLst/>
          </a:prstGeom>
          <a:noFill/>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98" y="11251975"/>
            <a:ext cx="1699349" cy="1224375"/>
          </a:xfrm>
          <a:prstGeom prst="rect">
            <a:avLst/>
          </a:prstGeom>
        </p:spPr>
      </p:pic>
    </p:spTree>
    <p:extLst>
      <p:ext uri="{BB962C8B-B14F-4D97-AF65-F5344CB8AC3E}">
        <p14:creationId xmlns:p14="http://schemas.microsoft.com/office/powerpoint/2010/main" val="81156649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alphaModFix amt="54000"/>
            <a:extLst>
              <a:ext uri="{28A0092B-C50C-407E-A947-70E740481C1C}">
                <a14:useLocalDpi xmlns:a14="http://schemas.microsoft.com/office/drawing/2010/main" val="0"/>
              </a:ext>
            </a:extLst>
          </a:blip>
          <a:srcRect/>
          <a:stretch>
            <a:fillRect/>
          </a:stretch>
        </p:blipFill>
        <p:spPr>
          <a:xfrm>
            <a:off x="1730733" y="1954248"/>
            <a:ext cx="9594850" cy="9594850"/>
          </a:xfrm>
          <a:prstGeom prst="ellipse">
            <a:avLst/>
          </a:prstGeom>
          <a:pattFill prst="pct70">
            <a:fgClr>
              <a:srgbClr val="00B0F0"/>
            </a:fgClr>
            <a:bgClr>
              <a:srgbClr val="FFFFFF"/>
            </a:bgClr>
          </a:pattFill>
        </p:spPr>
      </p:pic>
      <p:sp>
        <p:nvSpPr>
          <p:cNvPr id="160" name="Shape 160"/>
          <p:cNvSpPr/>
          <p:nvPr/>
        </p:nvSpPr>
        <p:spPr>
          <a:xfrm>
            <a:off x="12982824" y="1990667"/>
            <a:ext cx="8216928" cy="7421241"/>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lvl1pPr>
              <a:lnSpc>
                <a:spcPct val="90000"/>
              </a:lnSpc>
              <a:defRPr sz="11000" b="1">
                <a:solidFill>
                  <a:srgbClr val="282828"/>
                </a:solidFill>
                <a:latin typeface="Signika"/>
                <a:ea typeface="Signika"/>
                <a:cs typeface="Signika"/>
                <a:sym typeface="Signika"/>
              </a:defRPr>
            </a:lvl1pPr>
          </a:lstStyle>
          <a:p>
            <a:r>
              <a:rPr lang="en-US" sz="8800" dirty="0" smtClean="0"/>
              <a:t>From Foundation to Function</a:t>
            </a:r>
            <a:endParaRPr sz="8800" dirty="0"/>
          </a:p>
        </p:txBody>
      </p:sp>
      <p:sp>
        <p:nvSpPr>
          <p:cNvPr id="161" name="Shape 161"/>
          <p:cNvSpPr/>
          <p:nvPr/>
        </p:nvSpPr>
        <p:spPr>
          <a:xfrm>
            <a:off x="13029469" y="5844295"/>
            <a:ext cx="8390522" cy="5238072"/>
          </a:xfrm>
          <a:prstGeom prst="rect">
            <a:avLst/>
          </a:prstGeom>
          <a:ln w="3175">
            <a:miter lim="400000"/>
          </a:ln>
          <a:extLst>
            <a:ext uri="{C572A759-6A51-4108-AA02-DFA0A04FC94B}">
              <ma14:wrappingTextBoxFlag xmlns:ma14="http://schemas.microsoft.com/office/mac/drawingml/2011/main" val="1"/>
            </a:ext>
          </a:extLst>
        </p:spPr>
        <p:txBody>
          <a:bodyPr lIns="38100" tIns="38100" rIns="38100" bIns="38100">
            <a:normAutofit/>
          </a:bodyPr>
          <a:lstStyle/>
          <a:p>
            <a:r>
              <a:rPr lang="en-US" sz="2800" i="1" dirty="0" smtClean="0"/>
              <a:t>If opportunity or self-sufficiency is the roof</a:t>
            </a:r>
            <a:r>
              <a:rPr lang="mr-IN" sz="2800" i="1" dirty="0" smtClean="0"/>
              <a:t>…</a:t>
            </a:r>
            <a:endParaRPr lang="en-US" sz="2800" i="1" dirty="0" smtClean="0"/>
          </a:p>
          <a:p>
            <a:endParaRPr sz="2800" i="1" dirty="0"/>
          </a:p>
        </p:txBody>
      </p:sp>
      <p:sp>
        <p:nvSpPr>
          <p:cNvPr id="162" name="Shape 16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8</a:t>
            </a:fld>
            <a:endParaRPr/>
          </a:p>
        </p:txBody>
      </p:sp>
      <p:sp>
        <p:nvSpPr>
          <p:cNvPr id="3" name="TextBox 2"/>
          <p:cNvSpPr txBox="1"/>
          <p:nvPr/>
        </p:nvSpPr>
        <p:spPr>
          <a:xfrm>
            <a:off x="13029469" y="6601291"/>
            <a:ext cx="7862730" cy="9387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Courier New" charset="0"/>
              <a:buChar char="o"/>
              <a:tabLst/>
            </a:pPr>
            <a:r>
              <a:rPr kumimoji="0" lang="en-US" sz="2800" b="0" i="0" u="none" strike="noStrike" cap="none" spc="0" normalizeH="0" baseline="0" dirty="0" smtClean="0">
                <a:ln>
                  <a:noFill/>
                </a:ln>
                <a:solidFill>
                  <a:srgbClr val="727574"/>
                </a:solidFill>
                <a:effectLst/>
                <a:uFillTx/>
                <a:latin typeface="PT Sans"/>
                <a:ea typeface="PT Sans"/>
                <a:cs typeface="PT Sans"/>
                <a:sym typeface="PT Sans"/>
              </a:rPr>
              <a:t>First, we need</a:t>
            </a:r>
            <a:r>
              <a:rPr kumimoji="0" lang="en-US" sz="2800" b="0" i="0" u="none" strike="noStrike" cap="none" spc="0" normalizeH="0" dirty="0" smtClean="0">
                <a:ln>
                  <a:noFill/>
                </a:ln>
                <a:solidFill>
                  <a:srgbClr val="727574"/>
                </a:solidFill>
                <a:effectLst/>
                <a:uFillTx/>
                <a:latin typeface="PT Sans"/>
                <a:ea typeface="PT Sans"/>
                <a:cs typeface="PT Sans"/>
                <a:sym typeface="PT Sans"/>
              </a:rPr>
              <a:t> </a:t>
            </a:r>
            <a:r>
              <a:rPr lang="en-US" sz="2800" dirty="0" smtClean="0"/>
              <a:t>a </a:t>
            </a:r>
            <a:r>
              <a:rPr lang="en-US" sz="2800" i="1" dirty="0" smtClean="0"/>
              <a:t>foundation</a:t>
            </a:r>
            <a:r>
              <a:rPr lang="en-US" sz="2800" dirty="0" smtClean="0"/>
              <a:t> and </a:t>
            </a:r>
            <a:r>
              <a:rPr kumimoji="0" lang="en-US" sz="2800" b="0" i="0" u="none" strike="noStrike" cap="none" spc="0" normalizeH="0" dirty="0" smtClean="0">
                <a:ln>
                  <a:noFill/>
                </a:ln>
                <a:solidFill>
                  <a:srgbClr val="727574"/>
                </a:solidFill>
                <a:effectLst/>
                <a:uFillTx/>
                <a:latin typeface="PT Sans"/>
                <a:ea typeface="PT Sans"/>
                <a:cs typeface="PT Sans"/>
                <a:sym typeface="PT Sans"/>
              </a:rPr>
              <a:t>all of the </a:t>
            </a:r>
            <a:r>
              <a:rPr kumimoji="0" lang="en-US" sz="2800" b="0" i="1" u="none" strike="noStrike" cap="none" spc="0" normalizeH="0" dirty="0" smtClean="0">
                <a:ln>
                  <a:noFill/>
                </a:ln>
                <a:solidFill>
                  <a:srgbClr val="727574"/>
                </a:solidFill>
                <a:effectLst/>
                <a:uFillTx/>
                <a:latin typeface="PT Sans"/>
                <a:ea typeface="PT Sans"/>
                <a:cs typeface="PT Sans"/>
                <a:sym typeface="PT Sans"/>
              </a:rPr>
              <a:t>walls</a:t>
            </a:r>
            <a:r>
              <a:rPr kumimoji="0" lang="en-US" sz="2800" b="0" i="0" u="none" strike="noStrike" cap="none" spc="0" normalizeH="0" dirty="0" smtClean="0">
                <a:ln>
                  <a:noFill/>
                </a:ln>
                <a:solidFill>
                  <a:srgbClr val="727574"/>
                </a:solidFill>
                <a:effectLst/>
                <a:uFillTx/>
                <a:latin typeface="PT Sans"/>
                <a:ea typeface="PT Sans"/>
                <a:cs typeface="PT Sans"/>
                <a:sym typeface="PT Sans"/>
              </a:rPr>
              <a:t>:</a:t>
            </a:r>
          </a:p>
          <a:p>
            <a:pPr marL="457200" marR="0" indent="-457200" algn="l" defTabSz="825500" rtl="0" fontAlgn="auto" latinLnBrk="0" hangingPunct="0">
              <a:lnSpc>
                <a:spcPct val="100000"/>
              </a:lnSpc>
              <a:spcBef>
                <a:spcPts val="0"/>
              </a:spcBef>
              <a:spcAft>
                <a:spcPts val="0"/>
              </a:spcAft>
              <a:buClrTx/>
              <a:buSzTx/>
              <a:buFont typeface="Courier New" charset="0"/>
              <a:buChar char="o"/>
              <a:tabLst/>
            </a:pPr>
            <a:endParaRPr kumimoji="0" lang="en-US" sz="2800" b="0" i="0" u="none" strike="noStrike" cap="none" spc="0" normalizeH="0" baseline="0" dirty="0">
              <a:ln>
                <a:noFill/>
              </a:ln>
              <a:solidFill>
                <a:srgbClr val="727574"/>
              </a:solidFill>
              <a:effectLst/>
              <a:uFillTx/>
              <a:latin typeface="PT Sans"/>
              <a:ea typeface="PT Sans"/>
              <a:cs typeface="PT Sans"/>
              <a:sym typeface="PT Sans"/>
            </a:endParaRPr>
          </a:p>
        </p:txBody>
      </p:sp>
      <p:sp>
        <p:nvSpPr>
          <p:cNvPr id="4" name="Rectangle 3"/>
          <p:cNvSpPr/>
          <p:nvPr/>
        </p:nvSpPr>
        <p:spPr>
          <a:xfrm>
            <a:off x="13521681" y="7507319"/>
            <a:ext cx="4664149" cy="1692771"/>
          </a:xfrm>
          <a:prstGeom prst="rect">
            <a:avLst/>
          </a:prstGeom>
        </p:spPr>
        <p:txBody>
          <a:bodyPr wrap="square">
            <a:spAutoFit/>
          </a:bodyPr>
          <a:lstStyle/>
          <a:p>
            <a:pPr marL="457200" lvl="2" indent="-457200">
              <a:buFont typeface="Arial" charset="0"/>
              <a:buChar char="•"/>
            </a:pPr>
            <a:r>
              <a:rPr lang="en-US" dirty="0"/>
              <a:t>Adequate employment</a:t>
            </a:r>
          </a:p>
          <a:p>
            <a:pPr marL="457200" lvl="2" indent="-457200">
              <a:buFont typeface="Arial" charset="0"/>
              <a:buChar char="•"/>
            </a:pPr>
            <a:r>
              <a:rPr lang="en-US" dirty="0"/>
              <a:t>Safe housing</a:t>
            </a:r>
          </a:p>
          <a:p>
            <a:pPr marL="457200" lvl="2" indent="-457200">
              <a:buFont typeface="Arial" charset="0"/>
              <a:buChar char="•"/>
            </a:pPr>
            <a:r>
              <a:rPr lang="en-US" dirty="0"/>
              <a:t>Reliable transportation</a:t>
            </a:r>
          </a:p>
          <a:p>
            <a:pPr marL="457200" lvl="2" indent="-457200">
              <a:buFont typeface="Arial" charset="0"/>
              <a:buChar char="•"/>
            </a:pPr>
            <a:r>
              <a:rPr lang="en-US" dirty="0"/>
              <a:t>Quality child care</a:t>
            </a:r>
          </a:p>
        </p:txBody>
      </p:sp>
      <p:sp>
        <p:nvSpPr>
          <p:cNvPr id="10" name="TextBox 9"/>
          <p:cNvSpPr txBox="1"/>
          <p:nvPr/>
        </p:nvSpPr>
        <p:spPr>
          <a:xfrm>
            <a:off x="13029469" y="9623727"/>
            <a:ext cx="10397077" cy="50783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457200" marR="0" indent="-457200" algn="l" defTabSz="825500" rtl="0" fontAlgn="auto" latinLnBrk="0" hangingPunct="0">
              <a:lnSpc>
                <a:spcPct val="100000"/>
              </a:lnSpc>
              <a:spcBef>
                <a:spcPts val="0"/>
              </a:spcBef>
              <a:spcAft>
                <a:spcPts val="0"/>
              </a:spcAft>
              <a:buClrTx/>
              <a:buSzTx/>
              <a:buFont typeface="Courier New" charset="0"/>
              <a:buChar char="o"/>
              <a:tabLst/>
            </a:pPr>
            <a:r>
              <a:rPr kumimoji="0" lang="en-US" sz="2800" b="0" i="0" u="none" strike="noStrike" cap="none" spc="0" normalizeH="0" dirty="0" smtClean="0">
                <a:ln>
                  <a:noFill/>
                </a:ln>
                <a:solidFill>
                  <a:srgbClr val="727574"/>
                </a:solidFill>
                <a:effectLst/>
                <a:uFillTx/>
                <a:sym typeface="PT Sans"/>
              </a:rPr>
              <a:t>Inside each house, Colorado children</a:t>
            </a:r>
            <a:r>
              <a:rPr lang="en-US" sz="2800" dirty="0"/>
              <a:t> </a:t>
            </a:r>
            <a:r>
              <a:rPr lang="en-US" sz="2800" dirty="0" smtClean="0"/>
              <a:t>are </a:t>
            </a:r>
            <a:r>
              <a:rPr lang="en-US" sz="2800" b="1" dirty="0" smtClean="0"/>
              <a:t>safe</a:t>
            </a:r>
            <a:r>
              <a:rPr lang="en-US" sz="2800" dirty="0" smtClean="0"/>
              <a:t> and able to </a:t>
            </a:r>
            <a:r>
              <a:rPr lang="en-US" sz="2800" b="1" dirty="0" smtClean="0"/>
              <a:t>thrive.</a:t>
            </a:r>
            <a:endParaRPr kumimoji="0" lang="en-US" sz="2800" b="1" i="0" u="none" strike="noStrike" cap="none" spc="0" normalizeH="0" dirty="0" smtClean="0">
              <a:ln>
                <a:noFill/>
              </a:ln>
              <a:solidFill>
                <a:srgbClr val="727574"/>
              </a:solidFill>
              <a:effectLst/>
              <a:uFillTx/>
              <a:sym typeface="PT Sans"/>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21450498" y="1852648"/>
            <a:ext cx="2659069" cy="749463"/>
          </a:xfrm>
          <a:prstGeom prst="rect">
            <a:avLst/>
          </a:prstGeom>
          <a:no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8872" y="220215"/>
            <a:ext cx="1699349" cy="1224375"/>
          </a:xfrm>
          <a:prstGeom prst="rect">
            <a:avLst/>
          </a:prstGeom>
        </p:spPr>
      </p:pic>
    </p:spTree>
    <p:extLst>
      <p:ext uri="{BB962C8B-B14F-4D97-AF65-F5344CB8AC3E}">
        <p14:creationId xmlns:p14="http://schemas.microsoft.com/office/powerpoint/2010/main" val="205073916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alphaModFix amt="58000"/>
            <a:extLst>
              <a:ext uri="{28A0092B-C50C-407E-A947-70E740481C1C}">
                <a14:useLocalDpi xmlns:a14="http://schemas.microsoft.com/office/drawing/2010/main" val="0"/>
              </a:ext>
            </a:extLst>
          </a:blip>
          <a:stretch>
            <a:fillRect/>
          </a:stretch>
        </p:blipFill>
        <p:spPr>
          <a:xfrm>
            <a:off x="3433999" y="1020725"/>
            <a:ext cx="17516003" cy="11324208"/>
          </a:xfrm>
          <a:pattFill prst="pct70">
            <a:fgClr>
              <a:srgbClr val="00B0F0"/>
            </a:fgClr>
            <a:bgClr>
              <a:srgbClr val="FFFFFF"/>
            </a:bgClr>
          </a:pattFill>
        </p:spPr>
      </p:pic>
      <p:sp>
        <p:nvSpPr>
          <p:cNvPr id="31" name="Shape 31"/>
          <p:cNvSpPr/>
          <p:nvPr/>
        </p:nvSpPr>
        <p:spPr>
          <a:xfrm>
            <a:off x="8080744" y="2573637"/>
            <a:ext cx="8261915" cy="7860446"/>
          </a:xfrm>
          <a:prstGeom prst="ellipse">
            <a:avLst/>
          </a:prstGeom>
          <a:solidFill>
            <a:srgbClr val="03C0FE">
              <a:alpha val="73000"/>
            </a:srgb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2" name="Shape 32"/>
          <p:cNvSpPr/>
          <p:nvPr/>
        </p:nvSpPr>
        <p:spPr>
          <a:xfrm>
            <a:off x="8166868" y="3330204"/>
            <a:ext cx="8050281" cy="6109365"/>
          </a:xfrm>
          <a:prstGeom prst="rect">
            <a:avLst/>
          </a:prstGeom>
          <a:ln w="3175">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a:defRPr sz="12000" b="1">
                <a:solidFill>
                  <a:srgbClr val="FFFFFF"/>
                </a:solidFill>
                <a:latin typeface="Signika"/>
                <a:ea typeface="Signika"/>
                <a:cs typeface="Signika"/>
                <a:sym typeface="Signika"/>
              </a:defRPr>
            </a:lvl1pPr>
          </a:lstStyle>
          <a:p>
            <a:r>
              <a:rPr lang="en-US" sz="7200" dirty="0" smtClean="0"/>
              <a:t>January 2018</a:t>
            </a:r>
          </a:p>
          <a:p>
            <a:r>
              <a:rPr lang="en-US" sz="7200" dirty="0" smtClean="0"/>
              <a:t>County Human</a:t>
            </a:r>
          </a:p>
          <a:p>
            <a:r>
              <a:rPr lang="en-US" sz="7200" dirty="0" smtClean="0"/>
              <a:t>Services</a:t>
            </a:r>
            <a:r>
              <a:rPr lang="en-US" sz="7200" dirty="0"/>
              <a:t> </a:t>
            </a:r>
            <a:r>
              <a:rPr lang="en-US" sz="7200" dirty="0" smtClean="0"/>
              <a:t>Legislative</a:t>
            </a:r>
          </a:p>
          <a:p>
            <a:r>
              <a:rPr lang="en-US" sz="7200" dirty="0" smtClean="0"/>
              <a:t>Breakfast</a:t>
            </a:r>
          </a:p>
          <a:p>
            <a:r>
              <a:rPr lang="en-US" sz="5200" dirty="0" smtClean="0">
                <a:solidFill>
                  <a:srgbClr val="0070C0"/>
                </a:solidFill>
              </a:rPr>
              <a:t>Colorado Child Welfare </a:t>
            </a:r>
          </a:p>
          <a:p>
            <a:r>
              <a:rPr lang="en-US" sz="5200" dirty="0" smtClean="0">
                <a:solidFill>
                  <a:srgbClr val="0070C0"/>
                </a:solidFill>
              </a:rPr>
              <a:t>Funding Priorities</a:t>
            </a:r>
            <a:endParaRPr sz="5200" dirty="0">
              <a:solidFill>
                <a:srgbClr val="0070C0"/>
              </a:solidFill>
            </a:endParaRPr>
          </a:p>
        </p:txBody>
      </p:sp>
      <p:sp>
        <p:nvSpPr>
          <p:cNvPr id="3" name="Rounded Rectangle 2"/>
          <p:cNvSpPr/>
          <p:nvPr/>
        </p:nvSpPr>
        <p:spPr>
          <a:xfrm>
            <a:off x="3600992" y="10520413"/>
            <a:ext cx="4905054" cy="1700497"/>
          </a:xfrm>
          <a:prstGeom prst="roundRect">
            <a:avLst/>
          </a:prstGeom>
          <a:solidFill>
            <a:srgbClr val="FFFFFF"/>
          </a:solidFill>
          <a:ln w="3175">
            <a:miter lim="400000"/>
          </a:ln>
        </p:spPr>
        <p:txBody>
          <a:bodyPr lIns="38100" tIns="38100" rIns="38100" bIns="38100" rtlCol="0" anchor="ctr"/>
          <a:lstStyle/>
          <a:p>
            <a:pPr algn="ctr"/>
            <a:r>
              <a:rPr lang="en-US" sz="3000" smtClean="0">
                <a:solidFill>
                  <a:srgbClr val="FFFFFF"/>
                </a:solidFill>
                <a:latin typeface="Helvetica Light"/>
                <a:ea typeface="Helvetica Light"/>
                <a:cs typeface="Helvetica Light"/>
                <a:sym typeface="Helvetica Light"/>
              </a:rPr>
              <a:t>\</a:t>
            </a:r>
            <a:endParaRPr lang="en-US" sz="3000">
              <a:solidFill>
                <a:srgbClr val="FFFFFF"/>
              </a:solidFill>
              <a:latin typeface="Helvetica Light"/>
              <a:ea typeface="Helvetica Light"/>
              <a:cs typeface="Helvetica Light"/>
              <a:sym typeface="Helvetica Light"/>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904626" y="10797792"/>
            <a:ext cx="4330970" cy="1190476"/>
          </a:xfrm>
          <a:prstGeom prst="rect">
            <a:avLst/>
          </a:prstGeom>
          <a:noFill/>
        </p:spPr>
      </p:pic>
      <p:sp>
        <p:nvSpPr>
          <p:cNvPr id="9" name="Rounded Rectangle 8"/>
          <p:cNvSpPr/>
          <p:nvPr/>
        </p:nvSpPr>
        <p:spPr>
          <a:xfrm>
            <a:off x="17735107" y="9829407"/>
            <a:ext cx="3036835" cy="2391503"/>
          </a:xfrm>
          <a:prstGeom prst="roundRect">
            <a:avLst/>
          </a:prstGeom>
          <a:solidFill>
            <a:srgbClr val="FFFFFF"/>
          </a:solidFill>
          <a:ln w="3175">
            <a:miter lim="400000"/>
          </a:ln>
        </p:spPr>
        <p:txBody>
          <a:bodyPr lIns="38100" tIns="38100" rIns="38100" bIns="38100" rtlCol="0" anchor="ctr"/>
          <a:lstStyle/>
          <a:p>
            <a:pPr algn="ctr"/>
            <a:r>
              <a:rPr lang="en-US" sz="3000" smtClean="0">
                <a:solidFill>
                  <a:srgbClr val="FFFFFF"/>
                </a:solidFill>
                <a:latin typeface="Helvetica Light"/>
                <a:ea typeface="Helvetica Light"/>
                <a:cs typeface="Helvetica Light"/>
                <a:sym typeface="Helvetica Light"/>
              </a:rPr>
              <a:t>\</a:t>
            </a:r>
            <a:endParaRPr lang="en-US" sz="3000">
              <a:solidFill>
                <a:srgbClr val="FFFFFF"/>
              </a:solidFill>
              <a:latin typeface="Helvetica Light"/>
              <a:ea typeface="Helvetica Light"/>
              <a:cs typeface="Helvetica Light"/>
              <a:sym typeface="Helvetica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8907" y="10025295"/>
            <a:ext cx="2765445" cy="1992494"/>
          </a:xfrm>
          <a:prstGeom prst="rect">
            <a:avLst/>
          </a:prstGeom>
        </p:spPr>
      </p:pic>
    </p:spTree>
    <p:extLst>
      <p:ext uri="{BB962C8B-B14F-4D97-AF65-F5344CB8AC3E}">
        <p14:creationId xmlns:p14="http://schemas.microsoft.com/office/powerpoint/2010/main" val="2076195044"/>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White">
  <a:themeElements>
    <a:clrScheme name="White">
      <a:dk1>
        <a:srgbClr val="727574"/>
      </a:dk1>
      <a:lt1>
        <a:srgbClr val="750231"/>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DEE0"/>
        </a:solidFill>
        <a:ln w="3175">
          <a:miter lim="400000"/>
        </a:ln>
      </a:spPr>
      <a:bodyPr lIns="38100" tIns="38100" rIns="38100" bIns="38100" anchor="ctr"/>
      <a:lstStyle>
        <a:defPPr algn="ctr">
          <a:defRPr sz="3000">
            <a:solidFill>
              <a:srgbClr val="FFFFFF"/>
            </a:solidFill>
            <a:latin typeface="Helvetica Light"/>
            <a:ea typeface="Helvetica Light"/>
            <a:cs typeface="Helvetica Light"/>
            <a:sym typeface="Helvetica Light"/>
          </a:defRPr>
        </a:defPPr>
      </a:lst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727574"/>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264</TotalTime>
  <Words>1246</Words>
  <Application>Microsoft Macintosh PowerPoint</Application>
  <PresentationFormat>Custom</PresentationFormat>
  <Paragraphs>220</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Courier New</vt:lpstr>
      <vt:lpstr>Helvetica Light</vt:lpstr>
      <vt:lpstr>Helvetica Neue</vt:lpstr>
      <vt:lpstr>Montserrat-Regular</vt:lpstr>
      <vt:lpstr>Montserrat-SemiBold</vt:lpstr>
      <vt:lpstr>PT Sans</vt:lpstr>
      <vt:lpstr>Roboto Regular</vt:lpstr>
      <vt:lpstr>Signika</vt:lpstr>
      <vt:lpstr>Signika SemiBold</vt:lpstr>
      <vt:lpstr>Titillium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Kuznick, Alexis</dc:creator>
  <cp:lastModifiedBy>Ashley Adair</cp:lastModifiedBy>
  <cp:revision>47</cp:revision>
  <dcterms:modified xsi:type="dcterms:W3CDTF">2018-01-18T04:00:57Z</dcterms:modified>
</cp:coreProperties>
</file>